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2" r:id="rId2"/>
    <p:sldId id="261" r:id="rId3"/>
    <p:sldId id="298" r:id="rId4"/>
    <p:sldId id="295" r:id="rId5"/>
    <p:sldId id="299" r:id="rId6"/>
    <p:sldId id="300" r:id="rId7"/>
    <p:sldId id="297" r:id="rId8"/>
    <p:sldId id="301" r:id="rId9"/>
    <p:sldId id="277" r:id="rId10"/>
    <p:sldId id="262" r:id="rId11"/>
    <p:sldId id="264" r:id="rId12"/>
    <p:sldId id="265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jmxLj+Y9OnE9fZmwE/h7Q==" hashData="BC0fungGxAT5KKyo4DgFRxM3hUy+UxS9nRK3LN64RuSVCfJKRKnAzdnovlbqXK6MbHBToDyTZTjN9wXH3/EuAw=="/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ndro luiz" initials="el" lastIdx="1" clrIdx="0">
    <p:extLst>
      <p:ext uri="{19B8F6BF-5375-455C-9EA6-DF929625EA0E}">
        <p15:presenceInfo xmlns:p15="http://schemas.microsoft.com/office/powerpoint/2012/main" userId="2adcc231e1b1d60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9E63-4E63-45B0-A59B-A308C105EAA4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C951-5EDC-4612-8451-832C095663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46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9E63-4E63-45B0-A59B-A308C105EAA4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C951-5EDC-4612-8451-832C095663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42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9E63-4E63-45B0-A59B-A308C105EAA4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C951-5EDC-4612-8451-832C095663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705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9E63-4E63-45B0-A59B-A308C105EAA4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C951-5EDC-4612-8451-832C095663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048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9E63-4E63-45B0-A59B-A308C105EAA4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C951-5EDC-4612-8451-832C095663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83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9E63-4E63-45B0-A59B-A308C105EAA4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C951-5EDC-4612-8451-832C095663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59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9E63-4E63-45B0-A59B-A308C105EAA4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C951-5EDC-4612-8451-832C095663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973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9E63-4E63-45B0-A59B-A308C105EAA4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C951-5EDC-4612-8451-832C095663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072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9E63-4E63-45B0-A59B-A308C105EAA4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C951-5EDC-4612-8451-832C095663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789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9E63-4E63-45B0-A59B-A308C105EAA4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C951-5EDC-4612-8451-832C095663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81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9E63-4E63-45B0-A59B-A308C105EAA4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C951-5EDC-4612-8451-832C095663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32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89E63-4E63-45B0-A59B-A308C105EAA4}" type="datetimeFigureOut">
              <a:rPr lang="pt-BR" smtClean="0"/>
              <a:t>31/05/2023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0C951-5EDC-4612-8451-832C09566320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CaixaDeTexto 7"/>
          <p:cNvSpPr txBox="1"/>
          <p:nvPr userDrawn="1"/>
        </p:nvSpPr>
        <p:spPr>
          <a:xfrm rot="19435882">
            <a:off x="-2726175" y="2921169"/>
            <a:ext cx="1764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6000" dirty="0" err="1">
                <a:solidFill>
                  <a:schemeClr val="bg1">
                    <a:alpha val="20000"/>
                  </a:schemeClr>
                </a:solidFill>
                <a:latin typeface="Bradley Hand ITC" panose="03070402050302030203" pitchFamily="66" charset="0"/>
              </a:rPr>
              <a:t>Profº</a:t>
            </a:r>
            <a:r>
              <a:rPr lang="pt-BR" sz="6000" dirty="0">
                <a:solidFill>
                  <a:schemeClr val="bg1">
                    <a:alpha val="20000"/>
                  </a:schemeClr>
                </a:solidFill>
                <a:latin typeface="Bradley Hand ITC" panose="03070402050302030203" pitchFamily="66" charset="0"/>
              </a:rPr>
              <a:t> Evandro Luiz </a:t>
            </a:r>
            <a:r>
              <a:rPr lang="pt-BR" sz="6000" dirty="0" err="1">
                <a:solidFill>
                  <a:schemeClr val="bg1">
                    <a:alpha val="20000"/>
                  </a:schemeClr>
                </a:solidFill>
                <a:latin typeface="Bradley Hand ITC" panose="03070402050302030203" pitchFamily="66" charset="0"/>
              </a:rPr>
              <a:t>Casetta</a:t>
            </a:r>
            <a:endParaRPr lang="pt-BR" sz="6000" dirty="0">
              <a:solidFill>
                <a:schemeClr val="bg1">
                  <a:alpha val="20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10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6815BD6-12EA-4347-8A02-54EBDE6E12FD}"/>
              </a:ext>
            </a:extLst>
          </p:cNvPr>
          <p:cNvSpPr txBox="1"/>
          <p:nvPr/>
        </p:nvSpPr>
        <p:spPr>
          <a:xfrm>
            <a:off x="2765777" y="851596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 Ambientais e Urbanos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17E835C-E7D5-42BD-A72B-B5F03C360FAD}"/>
              </a:ext>
            </a:extLst>
          </p:cNvPr>
          <p:cNvSpPr txBox="1"/>
          <p:nvPr/>
        </p:nvSpPr>
        <p:spPr>
          <a:xfrm>
            <a:off x="942975" y="6046095"/>
            <a:ext cx="109502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Módulos 09/10      Cadernos 03/04       Páginas 202/182 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973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496" y="-53975"/>
            <a:ext cx="3675888" cy="1139825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Ilha de Calor:</a:t>
            </a:r>
          </a:p>
        </p:txBody>
      </p:sp>
      <p:pic>
        <p:nvPicPr>
          <p:cNvPr id="38915" name="Picture 3" descr="Ilhas de cal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357" y="1344613"/>
            <a:ext cx="9217102" cy="5225034"/>
          </a:xfr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6" name="CaixaDeTexto 1"/>
          <p:cNvSpPr txBox="1">
            <a:spLocks noChangeArrowheads="1"/>
          </p:cNvSpPr>
          <p:nvPr/>
        </p:nvSpPr>
        <p:spPr bwMode="auto">
          <a:xfrm>
            <a:off x="942970" y="753566"/>
            <a:ext cx="102258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 dirty="0">
                <a:solidFill>
                  <a:schemeClr val="bg1"/>
                </a:solidFill>
              </a:rPr>
              <a:t>As áreas centrais das cidades são mais quentes que suas periferias.</a:t>
            </a:r>
          </a:p>
        </p:txBody>
      </p:sp>
    </p:spTree>
    <p:extLst>
      <p:ext uri="{BB962C8B-B14F-4D97-AF65-F5344CB8AC3E}">
        <p14:creationId xmlns:p14="http://schemas.microsoft.com/office/powerpoint/2010/main" val="79974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94486" y="290896"/>
            <a:ext cx="11164698" cy="1199069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pt-B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Inversão Térmica:</a:t>
            </a:r>
            <a:r>
              <a:rPr lang="pt-BR" sz="4000" dirty="0"/>
              <a:t> </a:t>
            </a:r>
            <a:r>
              <a:rPr lang="pt-BR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geralmente no inverno, o ar mais próximo da superfície tende a permanecer mais frio e, sendo mais pesado, permanece estacionado, bloqueando o ar mais quente que se localiza acima.</a:t>
            </a:r>
          </a:p>
        </p:txBody>
      </p:sp>
      <p:sp>
        <p:nvSpPr>
          <p:cNvPr id="40963" name="AutoShape 5" descr="data:image/jpeg;base64,/9j/4AAQSkZJRgABAQAAAQABAAD/2wCEAAkGBxQTEhQUExQVFhUXGBQbGBgYFBccHBoaFx4YGBwaGBoYHCggHholHBoYITEhJSkrLi4uFx8zODMsNygtLisBCgoKDg0OGxAQGzckICQ4NDQsLyw0LywsLCwsLCwsLCwsLCwsLCwsLCwsLCwsLCwsLCwsLCwsLCwsLCw0LC8sLP/AABEIAK4BIQMBIgACEQEDEQH/xAAcAAABBQEBAQAAAAAAAAAAAAAAAgMEBQYBBwj/xABOEAACAAMEBQUKDAQFBAIDAAABAgADEQQSITEFEyJBUQYyUmGRFBUjM3FygaGx0QdCU2JzgpOUssHS8CQ0s8IWY4OiwzV0kuElQ0TE0//EABoBAAIDAQEAAAAAAAAAAAAAAAACAQMEBQb/xAAyEQACAQIGAQIEBAYDAAAAAAAAAQIDEQQSEyExURRBcSIyYYEFI8HwBkKRseHxFVKh/9oADAMBAAIRAxEAPwDe22ezOxJJxPt3QxeiTLQNOAORmUPpaE2jlNIW0WmQLMhNmDFyZkoFgssTqoh2mFDStM46E6qp2VjkU6EqrbuMXoL0W8rTdiIGyL21VRKZiCktZzLsriQjA4Z7oT/iDR9EIKMrioZZTFbtVW8WC0CXnVbxwrUbjRPKj0W+DLsqr0F4xI5VcqLLYZurm2etZEyaGCrSqBiJZ4M1w0JwrQRYWvTlglmYHurqg5c6pro1YVnAYLRmUMpKgk4weVHoPBl2U94wXomvyr0cDQg1pl3JOrXViddpq+dqzeu50rhhD9r0/YU+KCxltMQalgJgEszqK5W6WuCtK8eEHlR6DwZdlXegvRYaSKNLkTUQIJiBqYfGCsAab8Yro0QkpRuZKkHCTizt6C9HIIYQVUwpRCViTIQb45f4njFhqbm/Q04ai6krIRqzCGWHGtRrhhC3oQDxjzGA/iCdWsoTXP7+x1sT+G6cM1yKSYm6GnsJqAE0JoRXCIbxI0V46X5wj2qlnp3OLG8ai9zMfCpb5ptQlB2EtZam6CQCWJqTTPIRiLzdI9pjZ/Ccv8b/AKcv2tEjk9YrKlga0z5GubXKmdMGZEFMaUBasYbbXOvmu7GEvN0j2mC83SPaY9TB0Nf1erUNeuisqcAW1gkUViKGkwqpocCwrmIWZeh74S5LqRUbMynNZwL2VSqlgMyKHeIi6Gszym83SPaYLzdI9pj1WwLoecyLLlXi6hx4GfzSGIY1GAIRiCc8KZiI1imaKZC0yQisHulFS0M1bmt5hRX5m0dmgEF0FmeZ3m6R7TBebpHtMep6esVikCztLsKz0tDoiMkwAXpgqnObIgE1hma+iUeaJkqUqylqx8KTeDKjgUWjBWdFJUnFt0F0FmeZXm6R7TBebpHtMenWi0aFQsGlEXAxb+HtOFxVmNWi5qjqxGYFa5GOsdFLf1shVuzJiC6s1yVlhGaYQgJVAHWpOAqKnGDYLM8wvN0j2mC83SPaY9fkaL0XMnNZ1kjWAMaFJq1C0BKM2DUvDEE5x5XPk0ZgMgzDsNIlJMWTcSJebpHtMF5uke0w/cguQ2QXUGLzdI9pgvN0j2mH7kFyDIGoMXm6R7TDki1TZbB0dlYYghjC7kBSDIGoenf4on/N/wDGORUUgiMhOoX6zLs68cg9exqxL7nsdbUatW1V1hpiKyxK2DTDZAhifYjebal5n/7F4+WEdxHpS/tE98bJwhO12c2nUqU7qKG5ehrIswzFnTxzqAHBS0tZLMNmtSirvwIwpDY5P2EbKvNVNpTLHNMtnWYZWKkiXfFRQgi8wBANIkdxHpS/tE98HcR6Uv7RPfCaFPst8qt0L5S6MsNuWYs8uQ6IhpUUCPrAVwwavqwhm26GsU1ppZ5t2ZrDcHNV5qqjuuzW8VUDEkDGgFYX3EelL+0T3wdxHpS/tE98GhT7Dyq3Qqdo2xNMaYWmXmmGYc6XjI7l4Zav14xCHJuw3r2snGgoBhh4E2fO7epcOVaA4gRL7iPSl/aJ74O4j0pf2ie+DQp9h5Vboc0hNl3JMuUSVloFBPAAAemgiDEruI9KX9onvg7iPSl/aJ74ujlirJmapnnLM0RYIldxHpS/tE98HcR6Uv7RPfDZl2Jpy6I6xJkvSOdxHpS/tE98KFkPSl/aJ74534hhYYmm4s0YeU6crpCTZscCPTHZhAFBuhzuY9KX9ovvhLWQ9KX9ovvjzmC/h9Uaqm3ex08Rj51IZbEVjEjRXjpfnCOGxHpS/tE98SdG2QiahvJgd0xSewGPXq0YWORGMnNO3qZH4Sh/G/6cv+6JXJu2WRrE1ntMwp4UPQBsbpR1oQCM1iTy50W0y1Xg8kC4go85FOFdzGtIz/eJ/lLP95lfqihRTirm2U5Rm2kaOdI0UykGe2KWhc3qO6JizmIN3Bg6qQd1IWyaL1l8TyoKqCoU0JSXqVapS9glBQGmyCRURme8T/KWf7zK/VB3if5Sz/eZX6ojSj2T5E+jQTrLopjIJtDUkSllpQYgIjSwQ+rvg3WNQGAJoSMIbs1h0ZLGxa3V6g3wACPB6ggKJV2hl0BwzFc8Yo+8T/KWf7zK/VB3if5Sz/eZX6oNKPYeRPo2lo0ho1pdml666lmeU8oKHwMoFVBquIoYrpkjRZM3+IYLMYtdAICkzEnMQQl41dBziaCoFKxnO8T/ACln+8yv1Qd4n+Us/wB5lfqg0o9h5E+jT20aLma29aG8L3Tepe//ACJaSXps9FBTrhExNG1LJa5sty00l0LBrs4Sw6VuYA6pMRtAjAiM33if5Sz/AHmV+qDvE/yln+8yv1QaUew8ifRqNGzNG2ee1oW0Oz+GIBBPjSrMK3LzYqKXiaDAYR57PxZiBmSe01i67xP8pZ/vMr9UHeJ/lLP95lfqhowivUSdWcuUUV3qgu9UXveJ/lLP95lfqg7xP8pZ/vMr9UNZCXl0UV3qgu9UXveJ/lLP95lfqg7xP8pZ/vMr9UFkF5dFFd6oCvVF73if5Sz/AHmV+qA6Cf5Sz/eZX6oLILy6LSCJ/etulK+1T3wRXsaLMk2jnt5ze0w3Dlo57ec3tMNxuXByXyEU3J7Ty2lp4GGrmED5yZBvSQ3qi5Iir0fRJ86WRix1qEZXCEQjqIZcusU30ZcEq1mWkEES7Po9nFQQB1190K2lyEYuWyIkEWHel+K+v3Qd6X4r6/dC6kex9GfRXwRYd6X4r6/dB3pfivr90GpHsNGfRXwRYd6X4r6/dB3pfivr90GpHsNGfRXwRItVkZKVpjwiPDJp8FbTTsyo0zp5ZE6zymp4ViD81cgf/MqO2LeKefMEy1LLIVdXtbWc2qMKKKUKgOa45jKLiGaWxMuEES9FeOl+cIiRL0V46X5whJ/Kyafzr3KT4QF/i/8ATT+6M5cjT8vR/FfUT+6M7SEpL4EPXl+ZIauQXIdpBSHsVZhq5Bch2kFILBmGrkFyJVksxmOEXM8Ytv8ADEzpS+1v0wraXI0VKXCM/cguRoP8MTOlL7W/TB/hiZ0pfa36YjNHsbJU6M/cguRoP8MTOlL7W/TFbpCwtKa61CaA1GVDEpxfAslOKu0QbkFyHaQUhrC5hq5Bch2kFILBmGrkcKQ9SOEQWIzGnpHIcpBGXKzo6iJNoO23lb2mGq8aQ5aee+O9t+WJhs7qdsa1wYHyBMVegZizNbOFDrJhoa1NxQFUHhiGIXdeyqTFpFNo+esyeZkpWEtpbCYxQqGZWF0ioxYAzKnyV3Qy4JS2Zc140iZpGVNexNLkjbmC5W9duhzdZr2YopJqMcMAYhmuFO2HZVodcAxA4RVUhmVh6VRQldmftOgLc6ywahpMtJdRMJYhZx25b3x4TU0N5wakUIEWHKnQlqm2ovJLCVMlpJmUmU2CZjuyiuDgqig/5nVFl3c9Oc1IGtszDaP79EU+O+zV5a6M7J0PpAC8VO1ZBZyuuxDLJWj0rSuuDi8GqQ+WEXHJywT5drmM0t9Wym88xgTe2LoQq5DpS9zlBWlKmsSu7JmO2T2Qd2vTFiP31QaD7I8qPRn15KWnUWcVXWGZem3r9AolzgA92bt7bJiKeTCOydC2oS01sudNQaq/L1wvtSzaupN8A3ZuJx3XsaRftbZmG0f36IO7ZmJvn1RHjsny10KmSpiWazrNa9NVAHOdWAAJrvx374j1hUyczUvMT1EwgVjRCOVWMlWWeTZU6dZy1nVQMZy45sAASSoypSoapyJzqBFsThh64ptOMRMs5Gw16muPNUGl5GG+/kK0Fd9QAbmmWPHfFj4Qr4R2sStEnwyedETHGJeifGy/KISfysmn86+xW8uV/ivqJ+cZ+5Gk5bL/ABP1E/OKG7DUV+WinEy/Nl7jNyC5D12C7FuUozDNyC5D12C7BlDMStBJ4dPT7DDXKCRbjNtLSlfVvJnSUCzSGDCXeSYFwCkzLy3gam8uQEIlkqQQaEZERJ74zvlGjPVoOb2NeHxcaSs0KXR1qWy2uXefWF11VHmEXaS6lGaYXA51ReGNaZxHtuh7Us1CjOUUWe8UmTszOJmFA801olLwe9hWnCHu+M75RoO+M75Ror8WXZf/AMhDojpYrXeS8JxNU1ZEw3UInzGmGaL2KmSZYANcAQKRP5TrWaPMHtaGO+M75RojznZzVjU8TFlKg4O7Ka+LjUjZIjXILkPXYLsaMpjzDNyC5D12C7BlDMM3ICkPXY4VgyhmNBHYKR2MZ0iRapNHmYr8ZjtLlU9eJ6ob1BJzWlAw2h19efVBaDtvh8ZvT5Iafd5e2LVexU7XHdQd13HHnjLDPgeqKvQEqqzWUoA86cQLy7N0hWrjhVlZqHpRYAYnjFOppbKS1Ia4TP3K1aXGFec9QRXhWpyhlcFYvFkElTVaHEbQFKccfbAsk4Uu7R3sBlSteENPu/dY6BnxiNyLocEjrFThzhhTqOQ644JDcQKtTnLu9gPGEUPpp6443DP974NwuhwyT83nUzHvy68o6ZGeIrUDnDtA4dcN+yAY4g5jD3wBdCzIbaxGBGTKez84HkEV5uBFcQag8McYbbcM/wB746Tn+zAF0ONKpXFcPnLj5McfRHDZiAcVJpU7QofJj6hCFNaGOcerqygDYg8p5RFnmm8lEUTKFlN+4b5TMVrdpQGuMT7MCyoSZYLIGorgjKtFOFfJSsU/KiSDIulAVqLzUqZS/KKM6jDLLPdFrIACqBiLooag4UFMeuJ3sS7ZR5bMaZqSRXnAD24eSJeipR10vm0OPOFfSIgYVPuyiZokeFl+UQkr5WTBrOvsM8sLMTaAariqjFgOOeOA64o+5DxXnXecufHPm9eUXPLL+Z+ov5xRxdQT04mPFSWtL3FmyHHFcGu89c+OeXXlA1jIrimBA567+GOI64RBFtmUZkLeyEXsV2aVo6mteGOPogexkXsU2aVo6mtejQ4+iEQQWYZkONYyL2KbIBNHXfwxxPUIDYzjimArz1y4DHE9WcNwQWYZl0OdxninNvc9cuGfO6s4BYzhimK3ueuXA44HqzhuCCzDMhxbGTTFMRXnr68cD1GBLGTdxTarSrqKU444emG4ILMMy6FpZCbuK7VaVZRSnSxw9OcC2QmmK4kjnru444DrhEEFmGZCxYzhimLXeeufE45deUHch4rzrvOXPjnzevKEQQWYZkLNkOOK4Nd5y58Rjl15QNYyK4pgQOeu/hjiOuERwwWZGZGn7gPST/zX3wRyCMW51rR6GbTz3HW3tMNLvNKbuyHLTz3pStT7TnDTHIcfLFi4KnyDcKnH8qRU2GaJ1od22TKDy1lnB6MRWYw6LXBdphSpruFuDnFXoWj66bUF2mTFrnRZbMqLhktNqnFid8MiVwWi7zSn/qONwqePZTCBjujtc4gUes1kLkgU4mvZErvQ9ectPT68INCnbbhdHtjKnRukH1odSFnzpE1fCudWBNIdHCspUaoy6qjUJRzXGkZ6lRxlZGyjRjKN2arvS3EeuA6HbHFcfL7opn0TaXsdklEsJgn1mks5CpSdgSswM0sEoBtVpdrFdadBWxZs4oXufxAS7MmVI1F2WDfmldWZlSMLwZVxxJivWkWrDQNUdEPXnLT09eeGUQZqFSQRiDT2YjqiNo2w2lbUrMswbZLzDMrLMgylVZYW9zxNxy3E1xifb/Gt1Hj5M4tpVHJ7lFelGCTRHbjnAFwoI4N2VPJ2UgrnTd+/2YvMpS6deZVql1s4QiY0srexwJIcYIFJNVqeyLlAAouioAAFOGERtLSmeS6rS8wwBOB3la9YBFeuF2C1CbLSYuCsK0pl1eg1ifQZ8EgLhQRK0T45M+cBESudN37/AGYmaJ8bL8ohJ/Kyafzr3I3LL+Z+ov5xRxe8sB/EfUX84pLsW0JLTiY8WnrS9xMEKuwXYszoz5WJhUtKkAZkgdsF2HrINtPOX2wOasSo3ZP7wP0k9fug7wP009fujnKzR1pnPJaRQCSdaKuRfmArRMDkVvg1w2ojaC0FOl2vXOBcY2skAiovupS/Qm+LtadGh4xh8qZ1/BpWJPeB+mnr90HeB+mnr90US6GtImUWWwdNXMdrwpailplzbwetA2rVluuQfCU5orEuzaFtHdUudMk3kJdipaUxll582YAbzYEKy4pXKgiPKqE+BSLLvC/TT1+6DvA/TT1+6M/o7kjaVkGVNAmASrNq7zgsjh705bxOIALUPBqRd8n9DvJtU9mkgIWm6txq8EJF1ahr9KDKlBSDyqgPA0SFaZBRipzHDthuJ+mB4Z/KPYIhXY3Rmmk2cmcLSaQmCFXYLsTnQmViY4YXdgKxOdBlZo4I5fHGCMVzrjNp578Kn2mGb1a4VoR+/REq1STffLC8ecOJwzzhGpPEc2vOXszz6odNWEad+Bkny5/v0RVaNleHtDMAH2VCjAasVKN84mpx3Upuxu9RUjm5VG0P2D1RWWSU3dU28BeeWhl7S0MtK4GpwcOzVB3MsMmtwSZNvVrhWhG/t7ICfLn+/RDyySbuIF6tNpcKcccPTAJFbvNxrSrDDy8Ii5Fn0Ny5pUm6aEU6oda1v0zh1xwSSac3HDnD18B1wkWbzTVqYlcxl6BxiHYlZkOd2TOk0JFtmdMkim+kJazniKXqHaGfbl15QoyTjzcDTnDP3dcFoheR1rW/TOHXDRNaned/5wo2ela0NCK4qfJTiBxgeznHEbJFdoY1ypQ4wK3oDzPkarQVO4Yn/wBQY8KYbsfRDxkkVywz21OfDHH0R1pJFcRgKnaHq4nqguiLPordMWVpstkQ0NQTXJhvQkYgMMCRiKwrRtpDyUcLdBUYbhTCgpuwwPCGtNzrt2SrKsydkbyi6vxmrXnBcAM60wixs9kuKiKAFVRQXlwUCgGefVnDX2Js7CceFMPL6ImaKPhkHWPzhnUmoxGVecP3XqiTomV4WWcMTXMV9I49RhJtZWTTTzLYi8r/AOY+ov5xSxoOVkgmeDVcQoxZRxzBOA64pe5jxXnXeeufbl15RmhWtFIivRbqSYzBDxsxxxXA3eeufVjl15QNZiK4rgQOeu/hjiOsQ2uVaDGYBDz2Yi9iuzStHU58KHH0R17MRexXZpWjqc+FDj6INcNBiu+E3pt2wd8JvTbthLWUiuK4CvPX1Y4nqEBspxxXAV565dufVnEasRtOfbFd8JvyjdsHfCb027YT3KeK829z1y7c+rOBbKTTFcRXnrl144Hqzg1Yhpz7YrvhN6bdsHfCb027YStlJpiuIqNtfXjgeowLZSbuK7Vaba7uOOHpg1Yhpz7Yy7EkkmpO+OQ8tmJu4rtVptrurnjhlvjhk0u1ZBea6Kuoxx4nqidYXQbGoIe7nOGK4mnPXPty68oO5jxXnXeeufbl15Qa4aDGYIeNmOOK4G7z1z6scuvKBrMRXFcCBz138McR1iDXDQZZQRK7gbin2ie+CIzo3aUuiNaec+Pxmphl74bbMYVp6q1xGGcPWjnt5x9phrLP2RqXBkfIXs8oqJApbJgJLnVAqcTqlqKoRltEBgczdPARbn0UinmASbUCAbs8UIUnxoxvsvC6oF4ZYVzwZExLc55ZeqtcsIXLUsaDEwkYZxL0Z41eFDCSdlcIq8khHe56cyu7MH88Y6dHTMNmnpHqxiHpy3WtbYplJONnRbj3UqC8xXIcDnG42rxUECrV6oegJmkBZ7VrL5nCzSmkhwSDNZJhreMtBUvdUy6bJXgwjNrvo2+LHsuRo6Zjs/7h74T3vmEYpuxxXszxiisemZqtVXtMySjsrXpTtNDNIvXXRUvhdZSlVGLEZUiPLtFvJtKubSrCWuqIlzSAxkyqkUk6s0cuefWopSDXYeJHs0x0fMw2aekerGA6PmY0XHyg+qsUliNudk1zWhGFreW9wURpSSAwmDYNEaaM65sVzwix+D+0z5kkm067W3ZV4TUmrQkGtBMlIK1rUKWAoMeJrvoPFj2dFcK50xHZvhKnM0A38K4b8MIcm4k7sT7Y5WNRhKzlGoazupoS11QOuYQgNPreqLIClB1RD0uF1MzWG6tDiMwfikfOvUoONIdsTu0pC4uuVUsODUFRDehPoOqczQCuNcq4b8MIm6KPhpflERaxK0T45Mud6oSfysmn86+w1yu/mPqL+cUsXfK3+Y+qv5xS0jzdTE5ZNHWlh8zuNzmopOdATQb6Y0iuslmaYusd3UvtKqTWoqkCgFKCu/LfEflVbVliUHUsjOA1K1oMaUGdeHki5s52Vwu1GCkUIHCgOFItddwpKf8A2/QVUN7EC7aEUkzJTBAc0YFgN7MDRWpwUj2RNss2+iMQVLKrXScRWhoYLYoMt6qWF1qqMzhkPLDWiTWTKJIY3F2hkcIR4q8M31J8fcmypRYgKKk7ok96p3Q/3L74VoYeGX0+yK7lDygtUubadWj6oSpyS21dRr5cvWggjEg7a0IpVQBnDUqmouSfGXqT+9U7of7l98d71Teh/uX3wwtvtYstsLFtbLmKsuoQuARLqSVQIwN40IBwzyiNbrZbZU5FvzCALNfJ1bKNbOZGvlZQLC7Tm0pUE4Yxb9w8eJP71Tuh/uX3xHnyGQ0YUPo/KIqaatV5Ku4Pg9WmrFJxa0TJcxW2agJKVDUEUrU1i65QeNHmj2mK6tTTV7h4yfBRaRtWqll7t6lMK0pUgVJxoBWpNMoi2XRVRWedYavsliyKGOQBG5aCvl4xI0jZTNllFYLUi9UEgjepoQccjjxgsk59Y0uZdvBQylQQCuRwJOIOfnCIjivg+F7+vdiPHsN955O5MdzBjeWnRatRnlXqhWjJxIdHa80typPEGjKTTfQivWDEubMCipIUVAqeLEAesxA5P+LY8Zs09RqxxBzYcCfZSBYpum5N9A8PvYsaQUjtIKRR5aDxi6u/uojscjsX+VIt0hq1DaevFvaYizbWimhdRTPHERItrAO2dSxFBnmTgDhxjNaWkupea0txLrzjSm4bjXMiO5UqOEVY5dGkqkmmX8q0oxIVgx4AjdEey2OjTJkzF3wB6Mvcg9p4knqiplSrRKvOtndyoOzVMRXaxvYGit2RcaL0hLtEtZspryuBQg5dRG4jIxNKpmW/JFalpv4eOyW26FyZhVrwOMeZ6c+EOfJtE6UsqWQkxlBJNaKfzhdt+EOckizTRKl1nCcSKtQat7gp5c4jWhuiVhqmzXr/ALPUhpWZQk3R6PbHTpV60w7Ms8TjHn/IrlnMtk15bygCFUqEqSamhzPk7Y0w0W8hZbmSRcAEwhVqKpjXjjT1QuentYfTq739C6GknxwUejOEDTLdJOrL1xmNI28zCJcsE3juptZcSOIiU1mJUqJJvBR8nvyxvdRhJVYJ2SHhQqON3KxfnSr1pgfyrXE4wrvpM6uyKuz2hZgDKKjHE4UjBab+ERpM+dJ7nRgjstb5BN04HLOLZOnFXZTBVZuyPQlGVc/3XLCDju/efljzGX8KT1C9zpuHjT+nOPTbLKmTBsoTUDMpTFmSudecpgVaDXJEsPUT3RHtlkLtJOYR7x66KwH+4g+iBrfKBoWAIrhjhiVPrUjyqYznKzkm9puTbSlAimlx1yJFajHfSJ+ipAly5KLW6lnlqK8Fm2kCvoEVSxXSNEcFt8TLFdKSjXwgp1V8nDOtYttDODNlkGoqMYzNi8V9eZ/UaNDydJ1q8NY/4mx8kTCq5ppi1MOqbi0/Ud5WfzH1V/OKKY6g4kDhWkXvKw+H+ov5xmbbZZj0KSnIAqebvNOlxjx8ISr42dOzsm7tLjmx6GSjToqTauzs5JTlGN0lDVK7icK040iZSKew2WY5UpLdgSKEXcc+J+aeyH9EaVE0vLddXPlkCZLJBK1xBBGYIoYPxKhUw8VKN3Fd+gYVwqtrZM5pMs51KAglVYveuhVvUIBG0SaZDtiVY7EkpbssECpOJJxOJzMZnljynaxzkVJSNelk1aoIqxBGG7AGK+y8vJrSZ8wykrK1NBeah1hYGvkpCJYmpQi4L4X9eW3bdX7/AKbjuNKM2m9z0GRMKsGGYib34m/N7I8u0Z8IM2ZOlo0pArMASC1ceHXHofeWY6O2oJZqshKreooXI1w6sd8W0MLjM7hL4dr35XtzyV1J0VG63/fJO78zOrshJ0643oP35YpLdbwoIFQ1QCMKgmlOrGo7YfsUghRflGrEUrcNdkHpcFPZDYXD4qsrzk4e/O33RFWVKDtHcuZel5h3jshNpRnYlhWg3DcK5RE0UwFZZUh1FSDTLdShI4dsZjlnyxexzURZQe8l+pcjeRTAZYRyJzxlWu8NHld7ff8ApwaFClGOf0NK6AdX74RW2axlZ0xiAwe6Qx5y0wuebvHlMYx/hSc1rZpePzz+mNnyZt72yQs5ZYFa1AYUG0VGJpXKNaoY2irOPzbcp/Xu/oItGfrx/oZ5QaJa0ossNdW8CxpU0G4enjwiRIVJCrLLNhShYsxxyx3ZGg6o7yh5LzrTLaU8vwdUOExQairDecMDFZyb0QlllzpSVFLRKvAkHaXXIaU3bMdSjhK9SjGFWVkt7Jd+rfZnnOnGTcVf6loLbLrS8K55GuNcct9D2Q7Kmq2Kmo9O+uOOY90Ny/HP9HJ/FOh6V8T6GV+KbGbH4VYai6qlf/I+Hlqzy2L25BDkdidRjaMSDbfGD6RvY8N8qx/8dNPzh+JIXbB4TyzG/C8HK7/pz+UfjWPV1+EefwvL/fRYylqs/wA2Z/zx5lyasPcd7VO5VgKq5BWuG0AAKNTCsenyBsT/ADX/AP2IwWj7EZpAINzAc2Yb5wwqi80VFca7ooqSyyujTTSdOzMpa+S3dltupMMtpt+YxZajEpzQKG6Q1Y3nK7kNInWZpciXLs7SHF1hfbZapZVUmgBJqfJEOxJTTAAFAEagoww8BufHtjc23m2rzljnYirNT2ZvpU4tLY8h+BiwTDbXYKSqgqWGVVZSR5aUPpj23TFZkmaqKxLi8uFKgBQc/ZGK+CWxLKeaErRnZjU1xZJdY9El5L5j/wBsbr8Ga3J5HokHXyhQgjAgg1GKbqRsZQOtfA82XuPzvmxlgAbbj0h/xdYjSSpa618BzZf93+ZEMlHmNls88aTlzauJAK3ts3fF05telTdGd5R2ItpB7wISdOYqRTFWalR/7j0PRtiea1yWtTQtvyF0bq72EUHLXQM+VabE7qAHmLLUVapa9Xeowxic22UhQ+LN9iw0fo9JMtZa4ha0LUJxJOJp1x6RyUmXpaE7wv8AXnxlLXoGfLR5jILqKzNi2Sgk/F4CNTyP8VL81f68+FuNY7yg/lm8w/iWMzZMpf0K/wBa1RpuUH8s3mH8SxmbJlL+hX+taokBqxeK+vM/qNGj5P8AjE+kf8TRnLF4r68z+o0aLk+fCJ9I+P13i+h/N7GTFfy+4rlkfCt9GP7okaLHg2+jX8QiBy4nUnMKf/WP7osdEjwT+Yn4o4/4dDLXxD7a/U6GMd40l7/oVnIkbMnzj/zRjNKaIUW+ZaVeYsy8MiLpAAWhFMQQMo2nIbKT5x/5ozuk5TPaHVa1LGpus1BsitFBxxFI6dZKUbS4sZKTyttdmW5ZWEWky3JIe9KlAjmi+6ja3lhfrSvCN1ye5BWeXZZdnmypU2ZNVy83bF4hmZLyg43QwA82KHlVZFlrYwqkAzpJqRNBJM2VmZmBPkj02yc+y/Rt7BHOq2pxjCCsuvubYPOnKXP+D55lcnJkjSMqzqTOZWlOSq02aipoTkKjtj6VszFVQFWqqhThvN0CPMrJY177a3G+VuZ4XRqmy41j1aZ8bzpftWNlJ3gm/UpqK0mkeRafkMk91dSCXlEYZ01QNDvxjV0NLPgcxuPycz5sVXwh/wAwvl/ukxYCWtJGAzH9N/8AMixiLgwPwn2SfMnKJF+oBrdYruWlcqxTfCTKLGzzAKqkiWjGuT1JIjcaalVtd1RiwRQOtiqj4zbzFTy65MWkWOY5VQsvwjYtzVrWmznGedGMqkaj5jf/ANLYyai49lXyX0TLlyg4qTNSWWvUIFAThhhzj6o9C5HtszRhQaunpLRneS+g582yWeYiC60tCOdwpuWNDyRUg2hTgVKKfKrOp9Yi1pP7C7o1k/JvqfheMGvPtX/dD8dojeT8m+p+F4wa8+1f90Px2iJIFS/HP9HJ/FOh2X8T6GV+KbDUvxz/AEcn8U6ONOu3PoZf4psc38Wi5YVpfT+5pwbtVTNRBEfukfsQRhys1XGbYfC/6jbvmuY7yv8A+nP5R+NYm6f0eZXhagoGrTftBh5Mzxio0zpBbRZTZ5YIc5FqBcCG3EnIcI9VVkpJWPPYeEot3L6T4uf5H/54z/JLmS/pD7UiUmn5YSaLr7QemA363PH5wit0PahZwquCSr1N3KhKHfThGavu9i6KeRIjTP8Arf8Ap/8A8I19t5tr85Yxrv8A/Ii1/wD1kFafGr4LdlTZO/hF/atOSytoFH2ytMB69qOfiISctkdGlJJL9+pF+DLxj+X+yXG8l5L5j/2x57yPtIssxtZU3gCLuOBVBjWnAxp05TyqLszOawyXfd+dHQMphgf43Om0OH+VxIjSyn8K+18WXvX53+ZGdVfDLPqQhemB2sLno3HfFxL0mmsY3p2ITfwvfO64HyC4K3kYoNoNcfBP175XAmI3wqSwH0ZQU/jE3eSJXJ3wTiax2WR1GAZqgy8wxApgd8R+W8ruprGZZA1E9Zr3kC7K0rduk1PUaDrhHyOuDXcoJI7ltOyPEztx6DQnkf4qX5q/158Q9KaSSZJmy1LXnlzFFZSAVZSBUhiQMcwINCaSSzhZbhiygA3QCMJs18KkbmEEQkybyg/lm8w/iWMzZMpf0K/1rVFvpHSqTZWrUMGYXRUClSy50JwihlWkK10g1RbhpxWbPYkdVHHrhxRVi8V9eZ/UaNHyf8Yn0j/iaMrZ7UFlkUPOc9rs3sMbjkxoxiEmlhdNXAGe0zEV9B9UXUpJJ36M2Ig5ONuzP/CFMpaW+jX+6L/RPiX8xPxGI3Ljks9ofWy3UG5dYPXdWhBAPExEsOnpaSmUq9SqjADca8YzUaag5vuxfWk5ZfpcVyEyk+Vv+eK6x/zk39/HlQ/yfty2UokwElCa3aEYiYcKkdIeuIUi0BZxnGt171AM8HTPdu4xZV3iVJOzGvhD8XYPpZH9STG4snPsv0bewRhOVL90pZhLw1Lyma9hUK8tjdpXHZOdI01n0/LDSDR9lCDgvDdtRgxEW2rGyi0ou/72M9Zf+ojyn2So9OmfG86X7Vjy6RMAtIn/ABLxFPjVuy92W4742z8qJOOzMzTcu4j50a6StCKEqbzZk/hD/mF8v90mLG/hI2t43r8m/wDmRWcqJndM0vLqAm0b2BpelHClcdk+qJffJKSdqbskVx+Y4w2uJh2VorNIY2+XjXbkcD8eXwYxdcv5IGjbZsjxMzceEVE9dZatapN2WZLG9iaBkOAqQcjmRE/lTaltFktElCQ0yWyrelqBVsBUhiQPIDCS5LIvYf8Ag8lA6NseyPEruPXCOTQ8JbPpD/Umw1yUtS2exyJDklpaBWuy1IqK5EsCR5QINGTxIacz1InMWW6Blfc7QJFDtDAVgXLCXBrZ+TfU/C8YNefav+6H47RGlm8oZRDYPjd3LuVh0uuMvaH1bzK5TZwmrTct6caHr2h64YUdl+Of6OT+KdELSD0Mv6CX+KbDqWtdazY0KSxu3GYePzhD9g0G9tZSjKiokuW16taguxKgYZMMyIrrU9SGUaEsruWOtEEan/C0ri0EU+LEt1j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40964" name="AutoShape 7" descr="data:image/jpeg;base64,/9j/4AAQSkZJRgABAQAAAQABAAD/2wCEAAkGBxQTEhQUExQVFhUXGBQbGBgYFBccHBoaFx4YGBwaGBoYHCggHholHBoYITEhJSkrLi4uFx8zODMsNygtLisBCgoKDg0OGxAQGzckICQ4NDQsLyw0LywsLCwsLCwsLCwsLCwsLCwsLCwsLCwsLCwsLCwsLCwsLCwsLCw0LC8sLP/AABEIAK4BIQMBIgACEQEDEQH/xAAcAAABBQEBAQAAAAAAAAAAAAAAAgMEBQYBBwj/xABOEAACAAMEBQUKDAQFBAIDAAABAgADEQQSITEFEyJBUQYyUmGRFBUjM3FygaGx0QdCU2JzgpOUssHS8CQ0s8IWY4OiwzV0kuElQ0TE0//EABoBAAIDAQEAAAAAAAAAAAAAAAACAQMEBQb/xAAyEQACAQIGAQIEBAYDAAAAAAAAAQIDEQQSEyExURRBcSIyYYEFI8HwBkKRseHxFVKh/9oADAMBAAIRAxEAPwDe22ezOxJJxPt3QxeiTLQNOAORmUPpaE2jlNIW0WmQLMhNmDFyZkoFgssTqoh2mFDStM46E6qp2VjkU6EqrbuMXoL0W8rTdiIGyL21VRKZiCktZzLsriQjA4Z7oT/iDR9EIKMrioZZTFbtVW8WC0CXnVbxwrUbjRPKj0W+DLsqr0F4xI5VcqLLYZurm2etZEyaGCrSqBiJZ4M1w0JwrQRYWvTlglmYHurqg5c6pro1YVnAYLRmUMpKgk4weVHoPBl2U94wXomvyr0cDQg1pl3JOrXViddpq+dqzeu50rhhD9r0/YU+KCxltMQalgJgEszqK5W6WuCtK8eEHlR6DwZdlXegvRYaSKNLkTUQIJiBqYfGCsAab8Yro0QkpRuZKkHCTizt6C9HIIYQVUwpRCViTIQb45f4njFhqbm/Q04ai6krIRqzCGWHGtRrhhC3oQDxjzGA/iCdWsoTXP7+x1sT+G6cM1yKSYm6GnsJqAE0JoRXCIbxI0V46X5wj2qlnp3OLG8ai9zMfCpb5ptQlB2EtZam6CQCWJqTTPIRiLzdI9pjZ/Ccv8b/AKcv2tEjk9YrKlga0z5GubXKmdMGZEFMaUBasYbbXOvmu7GEvN0j2mC83SPaY9TB0Nf1erUNeuisqcAW1gkUViKGkwqpocCwrmIWZeh74S5LqRUbMynNZwL2VSqlgMyKHeIi6Gszym83SPaYLzdI9pj1WwLoecyLLlXi6hx4GfzSGIY1GAIRiCc8KZiI1imaKZC0yQisHulFS0M1bmt5hRX5m0dmgEF0FmeZ3m6R7TBebpHtMep6esVikCztLsKz0tDoiMkwAXpgqnObIgE1hma+iUeaJkqUqylqx8KTeDKjgUWjBWdFJUnFt0F0FmeZXm6R7TBebpHtMenWi0aFQsGlEXAxb+HtOFxVmNWi5qjqxGYFa5GOsdFLf1shVuzJiC6s1yVlhGaYQgJVAHWpOAqKnGDYLM8wvN0j2mC83SPaY9fkaL0XMnNZ1kjWAMaFJq1C0BKM2DUvDEE5x5XPk0ZgMgzDsNIlJMWTcSJebpHtMF5uke0w/cguQ2QXUGLzdI9pgvN0j2mH7kFyDIGoMXm6R7TDki1TZbB0dlYYghjC7kBSDIGoenf4on/N/wDGORUUgiMhOoX6zLs68cg9exqxL7nsdbUatW1V1hpiKyxK2DTDZAhifYjebal5n/7F4+WEdxHpS/tE98bJwhO12c2nUqU7qKG5ehrIswzFnTxzqAHBS0tZLMNmtSirvwIwpDY5P2EbKvNVNpTLHNMtnWYZWKkiXfFRQgi8wBANIkdxHpS/tE98HcR6Uv7RPfCaFPst8qt0L5S6MsNuWYs8uQ6IhpUUCPrAVwwavqwhm26GsU1ppZ5t2ZrDcHNV5qqjuuzW8VUDEkDGgFYX3EelL+0T3wdxHpS/tE98GhT7Dyq3Qqdo2xNMaYWmXmmGYc6XjI7l4Zav14xCHJuw3r2snGgoBhh4E2fO7epcOVaA4gRL7iPSl/aJ74O4j0pf2ie+DQp9h5Vboc0hNl3JMuUSVloFBPAAAemgiDEruI9KX9onvg7iPSl/aJ74ujlirJmapnnLM0RYIldxHpS/tE98HcR6Uv7RPfDZl2Jpy6I6xJkvSOdxHpS/tE98KFkPSl/aJ74534hhYYmm4s0YeU6crpCTZscCPTHZhAFBuhzuY9KX9ovvhLWQ9KX9ovvjzmC/h9Uaqm3ex08Rj51IZbEVjEjRXjpfnCOGxHpS/tE98SdG2QiahvJgd0xSewGPXq0YWORGMnNO3qZH4Sh/G/6cv+6JXJu2WRrE1ntMwp4UPQBsbpR1oQCM1iTy50W0y1Xg8kC4go85FOFdzGtIz/eJ/lLP95lfqihRTirm2U5Rm2kaOdI0UykGe2KWhc3qO6JizmIN3Bg6qQd1IWyaL1l8TyoKqCoU0JSXqVapS9glBQGmyCRURme8T/KWf7zK/VB3if5Sz/eZX6ojSj2T5E+jQTrLopjIJtDUkSllpQYgIjSwQ+rvg3WNQGAJoSMIbs1h0ZLGxa3V6g3wACPB6ggKJV2hl0BwzFc8Yo+8T/KWf7zK/VB3if5Sz/eZX6oNKPYeRPo2lo0ho1pdml666lmeU8oKHwMoFVBquIoYrpkjRZM3+IYLMYtdAICkzEnMQQl41dBziaCoFKxnO8T/ACln+8yv1Qd4n+Us/wB5lfqg0o9h5E+jT20aLma29aG8L3Tepe//ACJaSXps9FBTrhExNG1LJa5sty00l0LBrs4Sw6VuYA6pMRtAjAiM33if5Sz/AHmV+qDvE/yln+8yv1QaUew8ifRqNGzNG2ee1oW0Oz+GIBBPjSrMK3LzYqKXiaDAYR57PxZiBmSe01i67xP8pZ/vMr9UHeJ/lLP95lfqhowivUSdWcuUUV3qgu9UXveJ/lLP95lfqg7xP8pZ/vMr9UNZCXl0UV3qgu9UXveJ/lLP95lfqg7xP8pZ/vMr9UFkF5dFFd6oCvVF73if5Sz/AHmV+qA6Cf5Sz/eZX6oLILy6LSCJ/etulK+1T3wRXsaLMk2jnt5ze0w3Dlo57ec3tMNxuXByXyEU3J7Ty2lp4GGrmED5yZBvSQ3qi5Iir0fRJ86WRix1qEZXCEQjqIZcusU30ZcEq1mWkEES7Po9nFQQB1190K2lyEYuWyIkEWHel+K+v3Qd6X4r6/dC6kex9GfRXwRYd6X4r6/dB3pfivr90GpHsNGfRXwRYd6X4r6/dB3pfivr90GpHsNGfRXwRItVkZKVpjwiPDJp8FbTTsyo0zp5ZE6zymp4ViD81cgf/MqO2LeKefMEy1LLIVdXtbWc2qMKKKUKgOa45jKLiGaWxMuEES9FeOl+cIiRL0V46X5whJ/Kyafzr3KT4QF/i/8ATT+6M5cjT8vR/FfUT+6M7SEpL4EPXl+ZIauQXIdpBSHsVZhq5Bch2kFILBmGrkFyJVksxmOEXM8Ytv8ADEzpS+1v0wraXI0VKXCM/cguRoP8MTOlL7W/TB/hiZ0pfa36YjNHsbJU6M/cguRoP8MTOlL7W/TFbpCwtKa61CaA1GVDEpxfAslOKu0QbkFyHaQUhrC5hq5Bch2kFILBmGrkcKQ9SOEQWIzGnpHIcpBGXKzo6iJNoO23lb2mGq8aQ5aee+O9t+WJhs7qdsa1wYHyBMVegZizNbOFDrJhoa1NxQFUHhiGIXdeyqTFpFNo+esyeZkpWEtpbCYxQqGZWF0ioxYAzKnyV3Qy4JS2Zc140iZpGVNexNLkjbmC5W9duhzdZr2YopJqMcMAYhmuFO2HZVodcAxA4RVUhmVh6VRQldmftOgLc6ywahpMtJdRMJYhZx25b3x4TU0N5wakUIEWHKnQlqm2ovJLCVMlpJmUmU2CZjuyiuDgqig/5nVFl3c9Oc1IGtszDaP79EU+O+zV5a6M7J0PpAC8VO1ZBZyuuxDLJWj0rSuuDi8GqQ+WEXHJywT5drmM0t9Wym88xgTe2LoQq5DpS9zlBWlKmsSu7JmO2T2Qd2vTFiP31QaD7I8qPRn15KWnUWcVXWGZem3r9AolzgA92bt7bJiKeTCOydC2oS01sudNQaq/L1wvtSzaupN8A3ZuJx3XsaRftbZmG0f36IO7ZmJvn1RHjsny10KmSpiWazrNa9NVAHOdWAAJrvx374j1hUyczUvMT1EwgVjRCOVWMlWWeTZU6dZy1nVQMZy45sAASSoypSoapyJzqBFsThh64ptOMRMs5Gw16muPNUGl5GG+/kK0Fd9QAbmmWPHfFj4Qr4R2sStEnwyedETHGJeifGy/KISfysmn86+xW8uV/ivqJ+cZ+5Gk5bL/ABP1E/OKG7DUV+WinEy/Nl7jNyC5D12C7FuUozDNyC5D12C7BlDMStBJ4dPT7DDXKCRbjNtLSlfVvJnSUCzSGDCXeSYFwCkzLy3gam8uQEIlkqQQaEZERJ74zvlGjPVoOb2NeHxcaSs0KXR1qWy2uXefWF11VHmEXaS6lGaYXA51ReGNaZxHtuh7Us1CjOUUWe8UmTszOJmFA801olLwe9hWnCHu+M75RoO+M75Ror8WXZf/AMhDojpYrXeS8JxNU1ZEw3UInzGmGaL2KmSZYANcAQKRP5TrWaPMHtaGO+M75RojznZzVjU8TFlKg4O7Ka+LjUjZIjXILkPXYLsaMpjzDNyC5D12C7BlDMM3ICkPXY4VgyhmNBHYKR2MZ0iRapNHmYr8ZjtLlU9eJ6ob1BJzWlAw2h19efVBaDtvh8ZvT5Iafd5e2LVexU7XHdQd13HHnjLDPgeqKvQEqqzWUoA86cQLy7N0hWrjhVlZqHpRYAYnjFOppbKS1Ia4TP3K1aXGFec9QRXhWpyhlcFYvFkElTVaHEbQFKccfbAsk4Uu7R3sBlSteENPu/dY6BnxiNyLocEjrFThzhhTqOQ644JDcQKtTnLu9gPGEUPpp6443DP974NwuhwyT83nUzHvy68o6ZGeIrUDnDtA4dcN+yAY4g5jD3wBdCzIbaxGBGTKez84HkEV5uBFcQag8McYbbcM/wB746Tn+zAF0ONKpXFcPnLj5McfRHDZiAcVJpU7QofJj6hCFNaGOcerqygDYg8p5RFnmm8lEUTKFlN+4b5TMVrdpQGuMT7MCyoSZYLIGorgjKtFOFfJSsU/KiSDIulAVqLzUqZS/KKM6jDLLPdFrIACqBiLooag4UFMeuJ3sS7ZR5bMaZqSRXnAD24eSJeipR10vm0OPOFfSIgYVPuyiZokeFl+UQkr5WTBrOvsM8sLMTaAariqjFgOOeOA64o+5DxXnXecufHPm9eUXPLL+Z+ov5xRxdQT04mPFSWtL3FmyHHFcGu89c+OeXXlA1jIrimBA567+GOI64RBFtmUZkLeyEXsV2aVo6mteGOPogexkXsU2aVo6mtejQ4+iEQQWYZkONYyL2KbIBNHXfwxxPUIDYzjimArz1y4DHE9WcNwQWYZl0OdxninNvc9cuGfO6s4BYzhimK3ueuXA44HqzhuCCzDMhxbGTTFMRXnr68cD1GBLGTdxTarSrqKU444emG4ILMMy6FpZCbuK7VaVZRSnSxw9OcC2QmmK4kjnru444DrhEEFmGZCxYzhimLXeeufE45deUHch4rzrvOXPjnzevKEQQWYZkLNkOOK4Nd5y58Rjl15QNYyK4pgQOeu/hjiOuERwwWZGZGn7gPST/zX3wRyCMW51rR6GbTz3HW3tMNLvNKbuyHLTz3pStT7TnDTHIcfLFi4KnyDcKnH8qRU2GaJ1od22TKDy1lnB6MRWYw6LXBdphSpruFuDnFXoWj66bUF2mTFrnRZbMqLhktNqnFid8MiVwWi7zSn/qONwqePZTCBjujtc4gUes1kLkgU4mvZErvQ9ectPT68INCnbbhdHtjKnRukH1odSFnzpE1fCudWBNIdHCspUaoy6qjUJRzXGkZ6lRxlZGyjRjKN2arvS3EeuA6HbHFcfL7opn0TaXsdklEsJgn1mks5CpSdgSswM0sEoBtVpdrFdadBWxZs4oXufxAS7MmVI1F2WDfmldWZlSMLwZVxxJivWkWrDQNUdEPXnLT09eeGUQZqFSQRiDT2YjqiNo2w2lbUrMswbZLzDMrLMgylVZYW9zxNxy3E1xifb/Gt1Hj5M4tpVHJ7lFelGCTRHbjnAFwoI4N2VPJ2UgrnTd+/2YvMpS6deZVql1s4QiY0srexwJIcYIFJNVqeyLlAAouioAAFOGERtLSmeS6rS8wwBOB3la9YBFeuF2C1CbLSYuCsK0pl1eg1ifQZ8EgLhQRK0T45M+cBESudN37/AGYmaJ8bL8ohJ/Kyafzr3I3LL+Z+ov5xRxe8sB/EfUX84pLsW0JLTiY8WnrS9xMEKuwXYszoz5WJhUtKkAZkgdsF2HrINtPOX2wOasSo3ZP7wP0k9fug7wP009fujnKzR1pnPJaRQCSdaKuRfmArRMDkVvg1w2ojaC0FOl2vXOBcY2skAiovupS/Qm+LtadGh4xh8qZ1/BpWJPeB+mnr90HeB+mnr90US6GtImUWWwdNXMdrwpailplzbwetA2rVluuQfCU5orEuzaFtHdUudMk3kJdipaUxll582YAbzYEKy4pXKgiPKqE+BSLLvC/TT1+6DvA/TT1+6M/o7kjaVkGVNAmASrNq7zgsjh705bxOIALUPBqRd8n9DvJtU9mkgIWm6txq8EJF1ahr9KDKlBSDyqgPA0SFaZBRipzHDthuJ+mB4Z/KPYIhXY3Rmmk2cmcLSaQmCFXYLsTnQmViY4YXdgKxOdBlZo4I5fHGCMVzrjNp578Kn2mGb1a4VoR+/REq1STffLC8ecOJwzzhGpPEc2vOXszz6odNWEad+Bkny5/v0RVaNleHtDMAH2VCjAasVKN84mpx3Upuxu9RUjm5VG0P2D1RWWSU3dU28BeeWhl7S0MtK4GpwcOzVB3MsMmtwSZNvVrhWhG/t7ICfLn+/RDyySbuIF6tNpcKcccPTAJFbvNxrSrDDy8Ii5Fn0Ny5pUm6aEU6oda1v0zh1xwSSac3HDnD18B1wkWbzTVqYlcxl6BxiHYlZkOd2TOk0JFtmdMkim+kJazniKXqHaGfbl15QoyTjzcDTnDP3dcFoheR1rW/TOHXDRNaned/5wo2ela0NCK4qfJTiBxgeznHEbJFdoY1ypQ4wK3oDzPkarQVO4Yn/wBQY8KYbsfRDxkkVywz21OfDHH0R1pJFcRgKnaHq4nqguiLPordMWVpstkQ0NQTXJhvQkYgMMCRiKwrRtpDyUcLdBUYbhTCgpuwwPCGtNzrt2SrKsydkbyi6vxmrXnBcAM60wixs9kuKiKAFVRQXlwUCgGefVnDX2Js7CceFMPL6ImaKPhkHWPzhnUmoxGVecP3XqiTomV4WWcMTXMV9I49RhJtZWTTTzLYi8r/AOY+ov5xSxoOVkgmeDVcQoxZRxzBOA64pe5jxXnXeeufbl15RmhWtFIivRbqSYzBDxsxxxXA3eeufVjl15QNZiK4rgQOeu/hjiOsQ2uVaDGYBDz2Yi9iuzStHU58KHH0R17MRexXZpWjqc+FDj6INcNBiu+E3pt2wd8JvTbthLWUiuK4CvPX1Y4nqEBspxxXAV565dufVnEasRtOfbFd8JvyjdsHfCb027YT3KeK829z1y7c+rOBbKTTFcRXnrl144Hqzg1Yhpz7YrvhN6bdsHfCb027YStlJpiuIqNtfXjgeowLZSbuK7Vaba7uOOHpg1Yhpz7Yy7EkkmpO+OQ8tmJu4rtVptrurnjhlvjhk0u1ZBea6Kuoxx4nqidYXQbGoIe7nOGK4mnPXPty68oO5jxXnXeeufbl15Qa4aDGYIeNmOOK4G7z1z6scuvKBrMRXFcCBz138McR1iDXDQZZQRK7gbin2ie+CIzo3aUuiNaec+Pxmphl74bbMYVp6q1xGGcPWjnt5x9phrLP2RqXBkfIXs8oqJApbJgJLnVAqcTqlqKoRltEBgczdPARbn0UinmASbUCAbs8UIUnxoxvsvC6oF4ZYVzwZExLc55ZeqtcsIXLUsaDEwkYZxL0Z41eFDCSdlcIq8khHe56cyu7MH88Y6dHTMNmnpHqxiHpy3WtbYplJONnRbj3UqC8xXIcDnG42rxUECrV6oegJmkBZ7VrL5nCzSmkhwSDNZJhreMtBUvdUy6bJXgwjNrvo2+LHsuRo6Zjs/7h74T3vmEYpuxxXszxiisemZqtVXtMySjsrXpTtNDNIvXXRUvhdZSlVGLEZUiPLtFvJtKubSrCWuqIlzSAxkyqkUk6s0cuefWopSDXYeJHs0x0fMw2aekerGA6PmY0XHyg+qsUliNudk1zWhGFreW9wURpSSAwmDYNEaaM65sVzwix+D+0z5kkm067W3ZV4TUmrQkGtBMlIK1rUKWAoMeJrvoPFj2dFcK50xHZvhKnM0A38K4b8MIcm4k7sT7Y5WNRhKzlGoazupoS11QOuYQgNPreqLIClB1RD0uF1MzWG6tDiMwfikfOvUoONIdsTu0pC4uuVUsODUFRDehPoOqczQCuNcq4b8MIm6KPhpflERaxK0T45Mud6oSfysmn86+w1yu/mPqL+cUsXfK3+Y+qv5xS0jzdTE5ZNHWlh8zuNzmopOdATQb6Y0iuslmaYusd3UvtKqTWoqkCgFKCu/LfEflVbVliUHUsjOA1K1oMaUGdeHki5s52Vwu1GCkUIHCgOFItddwpKf8A2/QVUN7EC7aEUkzJTBAc0YFgN7MDRWpwUj2RNss2+iMQVLKrXScRWhoYLYoMt6qWF1qqMzhkPLDWiTWTKJIY3F2hkcIR4q8M31J8fcmypRYgKKk7ok96p3Q/3L74VoYeGX0+yK7lDygtUubadWj6oSpyS21dRr5cvWggjEg7a0IpVQBnDUqmouSfGXqT+9U7of7l98d71Teh/uX3wwtvtYstsLFtbLmKsuoQuARLqSVQIwN40IBwzyiNbrZbZU5FvzCALNfJ1bKNbOZGvlZQLC7Tm0pUE4Yxb9w8eJP71Tuh/uX3xHnyGQ0YUPo/KIqaatV5Ku4Pg9WmrFJxa0TJcxW2agJKVDUEUrU1i65QeNHmj2mK6tTTV7h4yfBRaRtWqll7t6lMK0pUgVJxoBWpNMoi2XRVRWedYavsliyKGOQBG5aCvl4xI0jZTNllFYLUi9UEgjepoQccjjxgsk59Y0uZdvBQylQQCuRwJOIOfnCIjivg+F7+vdiPHsN955O5MdzBjeWnRatRnlXqhWjJxIdHa80typPEGjKTTfQivWDEubMCipIUVAqeLEAesxA5P+LY8Zs09RqxxBzYcCfZSBYpum5N9A8PvYsaQUjtIKRR5aDxi6u/uojscjsX+VIt0hq1DaevFvaYizbWimhdRTPHERItrAO2dSxFBnmTgDhxjNaWkupea0txLrzjSm4bjXMiO5UqOEVY5dGkqkmmX8q0oxIVgx4AjdEey2OjTJkzF3wB6Mvcg9p4knqiplSrRKvOtndyoOzVMRXaxvYGit2RcaL0hLtEtZspryuBQg5dRG4jIxNKpmW/JFalpv4eOyW26FyZhVrwOMeZ6c+EOfJtE6UsqWQkxlBJNaKfzhdt+EOckizTRKl1nCcSKtQat7gp5c4jWhuiVhqmzXr/ALPUhpWZQk3R6PbHTpV60w7Ms8TjHn/IrlnMtk15bygCFUqEqSamhzPk7Y0w0W8hZbmSRcAEwhVqKpjXjjT1QuentYfTq739C6GknxwUejOEDTLdJOrL1xmNI28zCJcsE3juptZcSOIiU1mJUqJJvBR8nvyxvdRhJVYJ2SHhQqON3KxfnSr1pgfyrXE4wrvpM6uyKuz2hZgDKKjHE4UjBab+ERpM+dJ7nRgjstb5BN04HLOLZOnFXZTBVZuyPQlGVc/3XLCDju/efljzGX8KT1C9zpuHjT+nOPTbLKmTBsoTUDMpTFmSudecpgVaDXJEsPUT3RHtlkLtJOYR7x66KwH+4g+iBrfKBoWAIrhjhiVPrUjyqYznKzkm9puTbSlAimlx1yJFajHfSJ+ipAly5KLW6lnlqK8Fm2kCvoEVSxXSNEcFt8TLFdKSjXwgp1V8nDOtYttDODNlkGoqMYzNi8V9eZ/UaNDydJ1q8NY/4mx8kTCq5ppi1MOqbi0/Ud5WfzH1V/OKKY6g4kDhWkXvKw+H+ov5xmbbZZj0KSnIAqebvNOlxjx8ISr42dOzsm7tLjmx6GSjToqTauzs5JTlGN0lDVK7icK040iZSKew2WY5UpLdgSKEXcc+J+aeyH9EaVE0vLddXPlkCZLJBK1xBBGYIoYPxKhUw8VKN3Fd+gYVwqtrZM5pMs51KAglVYveuhVvUIBG0SaZDtiVY7EkpbssECpOJJxOJzMZnljynaxzkVJSNelk1aoIqxBGG7AGK+y8vJrSZ8wykrK1NBeah1hYGvkpCJYmpQi4L4X9eW3bdX7/AKbjuNKM2m9z0GRMKsGGYib34m/N7I8u0Z8IM2ZOlo0pArMASC1ceHXHofeWY6O2oJZqshKreooXI1w6sd8W0MLjM7hL4dr35XtzyV1J0VG63/fJO78zOrshJ0643oP35YpLdbwoIFQ1QCMKgmlOrGo7YfsUghRflGrEUrcNdkHpcFPZDYXD4qsrzk4e/O33RFWVKDtHcuZel5h3jshNpRnYlhWg3DcK5RE0UwFZZUh1FSDTLdShI4dsZjlnyxexzURZQe8l+pcjeRTAZYRyJzxlWu8NHld7ff8ApwaFClGOf0NK6AdX74RW2axlZ0xiAwe6Qx5y0wuebvHlMYx/hSc1rZpePzz+mNnyZt72yQs5ZYFa1AYUG0VGJpXKNaoY2irOPzbcp/Xu/oItGfrx/oZ5QaJa0ossNdW8CxpU0G4enjwiRIVJCrLLNhShYsxxyx3ZGg6o7yh5LzrTLaU8vwdUOExQairDecMDFZyb0QlllzpSVFLRKvAkHaXXIaU3bMdSjhK9SjGFWVkt7Jd+rfZnnOnGTcVf6loLbLrS8K55GuNcct9D2Q7Kmq2Kmo9O+uOOY90Ny/HP9HJ/FOh6V8T6GV+KbGbH4VYai6qlf/I+Hlqzy2L25BDkdidRjaMSDbfGD6RvY8N8qx/8dNPzh+JIXbB4TyzG/C8HK7/pz+UfjWPV1+EefwvL/fRYylqs/wA2Z/zx5lyasPcd7VO5VgKq5BWuG0AAKNTCsenyBsT/ADX/AP2IwWj7EZpAINzAc2Yb5wwqi80VFca7ooqSyyujTTSdOzMpa+S3dltupMMtpt+YxZajEpzQKG6Q1Y3nK7kNInWZpciXLs7SHF1hfbZapZVUmgBJqfJEOxJTTAAFAEagoww8BufHtjc23m2rzljnYirNT2ZvpU4tLY8h+BiwTDbXYKSqgqWGVVZSR5aUPpj23TFZkmaqKxLi8uFKgBQc/ZGK+CWxLKeaErRnZjU1xZJdY9El5L5j/wBsbr8Ga3J5HokHXyhQgjAgg1GKbqRsZQOtfA82XuPzvmxlgAbbj0h/xdYjSSpa618BzZf93+ZEMlHmNls88aTlzauJAK3ts3fF05telTdGd5R2ItpB7wISdOYqRTFWalR/7j0PRtiea1yWtTQtvyF0bq72EUHLXQM+VabE7qAHmLLUVapa9Xeowxic22UhQ+LN9iw0fo9JMtZa4ha0LUJxJOJp1x6RyUmXpaE7wv8AXnxlLXoGfLR5jILqKzNi2Sgk/F4CNTyP8VL81f68+FuNY7yg/lm8w/iWMzZMpf0K/wBa1RpuUH8s3mH8SxmbJlL+hX+taokBqxeK+vM/qNGj5P8AjE+kf8TRnLF4r68z+o0aLk+fCJ9I+P13i+h/N7GTFfy+4rlkfCt9GP7okaLHg2+jX8QiBy4nUnMKf/WP7osdEjwT+Yn4o4/4dDLXxD7a/U6GMd40l7/oVnIkbMnzj/zRjNKaIUW+ZaVeYsy8MiLpAAWhFMQQMo2nIbKT5x/5ozuk5TPaHVa1LGpus1BsitFBxxFI6dZKUbS4sZKTyttdmW5ZWEWky3JIe9KlAjmi+6ja3lhfrSvCN1ye5BWeXZZdnmypU2ZNVy83bF4hmZLyg43QwA82KHlVZFlrYwqkAzpJqRNBJM2VmZmBPkj02yc+y/Rt7BHOq2pxjCCsuvubYPOnKXP+D55lcnJkjSMqzqTOZWlOSq02aipoTkKjtj6VszFVQFWqqhThvN0CPMrJY177a3G+VuZ4XRqmy41j1aZ8bzpftWNlJ3gm/UpqK0mkeRafkMk91dSCXlEYZ01QNDvxjV0NLPgcxuPycz5sVXwh/wAwvl/ukxYCWtJGAzH9N/8AMixiLgwPwn2SfMnKJF+oBrdYruWlcqxTfCTKLGzzAKqkiWjGuT1JIjcaalVtd1RiwRQOtiqj4zbzFTy65MWkWOY5VQsvwjYtzVrWmznGedGMqkaj5jf/ANLYyai49lXyX0TLlyg4qTNSWWvUIFAThhhzj6o9C5HtszRhQaunpLRneS+g582yWeYiC60tCOdwpuWNDyRUg2hTgVKKfKrOp9Yi1pP7C7o1k/JvqfheMGvPtX/dD8dojeT8m+p+F4wa8+1f90Px2iJIFS/HP9HJ/FOh2X8T6GV+KbDUvxz/AEcn8U6ONOu3PoZf4psc38Wi5YVpfT+5pwbtVTNRBEfukfsQRhys1XGbYfC/6jbvmuY7yv8A+nP5R+NYm6f0eZXhagoGrTftBh5Mzxio0zpBbRZTZ5YIc5FqBcCG3EnIcI9VVkpJWPPYeEot3L6T4uf5H/54z/JLmS/pD7UiUmn5YSaLr7QemA363PH5wit0PahZwquCSr1N3KhKHfThGavu9i6KeRIjTP8Arf8Ap/8A8I19t5tr85Yxrv8A/Ii1/wD1kFafGr4LdlTZO/hF/atOSytoFH2ytMB69qOfiISctkdGlJJL9+pF+DLxj+X+yXG8l5L5j/2x57yPtIssxtZU3gCLuOBVBjWnAxp05TyqLszOawyXfd+dHQMphgf43Om0OH+VxIjSyn8K+18WXvX53+ZGdVfDLPqQhemB2sLno3HfFxL0mmsY3p2ITfwvfO64HyC4K3kYoNoNcfBP175XAmI3wqSwH0ZQU/jE3eSJXJ3wTiax2WR1GAZqgy8wxApgd8R+W8ruprGZZA1E9Zr3kC7K0rduk1PUaDrhHyOuDXcoJI7ltOyPEztx6DQnkf4qX5q/158Q9KaSSZJmy1LXnlzFFZSAVZSBUhiQMcwINCaSSzhZbhiygA3QCMJs18KkbmEEQkybyg/lm8w/iWMzZMpf0K/1rVFvpHSqTZWrUMGYXRUClSy50JwihlWkK10g1RbhpxWbPYkdVHHrhxRVi8V9eZ/UaNHyf8Yn0j/iaMrZ7UFlkUPOc9rs3sMbjkxoxiEmlhdNXAGe0zEV9B9UXUpJJ36M2Ig5ONuzP/CFMpaW+jX+6L/RPiX8xPxGI3Ljks9ofWy3UG5dYPXdWhBAPExEsOnpaSmUq9SqjADca8YzUaag5vuxfWk5ZfpcVyEyk+Vv+eK6x/zk39/HlQ/yfty2UokwElCa3aEYiYcKkdIeuIUi0BZxnGt171AM8HTPdu4xZV3iVJOzGvhD8XYPpZH9STG4snPsv0bewRhOVL90pZhLw1Lyma9hUK8tjdpXHZOdI01n0/LDSDR9lCDgvDdtRgxEW2rGyi0ou/72M9Zf+ojyn2So9OmfG86X7Vjy6RMAtIn/ABLxFPjVuy92W4742z8qJOOzMzTcu4j50a6StCKEqbzZk/hD/mF8v90mLG/hI2t43r8m/wDmRWcqJndM0vLqAm0b2BpelHClcdk+qJffJKSdqbskVx+Y4w2uJh2VorNIY2+XjXbkcD8eXwYxdcv5IGjbZsjxMzceEVE9dZatapN2WZLG9iaBkOAqQcjmRE/lTaltFktElCQ0yWyrelqBVsBUhiQPIDCS5LIvYf8Ag8lA6NseyPEruPXCOTQ8JbPpD/Umw1yUtS2exyJDklpaBWuy1IqK5EsCR5QINGTxIacz1InMWW6Blfc7QJFDtDAVgXLCXBrZ+TfU/C8YNefav+6H47RGlm8oZRDYPjd3LuVh0uuMvaH1bzK5TZwmrTct6caHr2h64YUdl+Of6OT+KdELSD0Mv6CX+KbDqWtdazY0KSxu3GYePzhD9g0G9tZSjKiokuW16taguxKgYZMMyIrrU9SGUaEsruWOtEEan/C0ri0EU+LEt1j/2Q=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40965" name="AutoShape 9" descr="data:image/jpeg;base64,/9j/4AAQSkZJRgABAQAAAQABAAD/2wCEAAkGBxQTEhQUExQVFhUXGBQbGBgYFBccHBoaFx4YGBwaGBoYHCggHholHBoYITEhJSkrLi4uFx8zODMsNygtLisBCgoKDg0OGxAQGzckICQ4NDQsLyw0LywsLCwsLCwsLCwsLCwsLCwsLCwsLCwsLCwsLCwsLCwsLCwsLCw0LC8sLP/AABEIAK4BIQMBIgACEQEDEQH/xAAcAAABBQEBAQAAAAAAAAAAAAAAAgMEBQYBBwj/xABOEAACAAMEBQUKDAQFBAIDAAABAgADEQQSITEFEyJBUQYyUmGRFBUjM3FygaGx0QdCU2JzgpOUssHS8CQ0s8IWY4OiwzV0kuElQ0TE0//EABoBAAIDAQEAAAAAAAAAAAAAAAACAQMEBQb/xAAyEQACAQIGAQIEBAYDAAAAAAAAAQIDEQQSEyExURRBcSIyYYEFI8HwBkKRseHxFVKh/9oADAMBAAIRAxEAPwDe22ezOxJJxPt3QxeiTLQNOAORmUPpaE2jlNIW0WmQLMhNmDFyZkoFgssTqoh2mFDStM46E6qp2VjkU6EqrbuMXoL0W8rTdiIGyL21VRKZiCktZzLsriQjA4Z7oT/iDR9EIKMrioZZTFbtVW8WC0CXnVbxwrUbjRPKj0W+DLsqr0F4xI5VcqLLYZurm2etZEyaGCrSqBiJZ4M1w0JwrQRYWvTlglmYHurqg5c6pro1YVnAYLRmUMpKgk4weVHoPBl2U94wXomvyr0cDQg1pl3JOrXViddpq+dqzeu50rhhD9r0/YU+KCxltMQalgJgEszqK5W6WuCtK8eEHlR6DwZdlXegvRYaSKNLkTUQIJiBqYfGCsAab8Yro0QkpRuZKkHCTizt6C9HIIYQVUwpRCViTIQb45f4njFhqbm/Q04ai6krIRqzCGWHGtRrhhC3oQDxjzGA/iCdWsoTXP7+x1sT+G6cM1yKSYm6GnsJqAE0JoRXCIbxI0V46X5wj2qlnp3OLG8ai9zMfCpb5ptQlB2EtZam6CQCWJqTTPIRiLzdI9pjZ/Ccv8b/AKcv2tEjk9YrKlga0z5GubXKmdMGZEFMaUBasYbbXOvmu7GEvN0j2mC83SPaY9TB0Nf1erUNeuisqcAW1gkUViKGkwqpocCwrmIWZeh74S5LqRUbMynNZwL2VSqlgMyKHeIi6Gszym83SPaYLzdI9pj1WwLoecyLLlXi6hx4GfzSGIY1GAIRiCc8KZiI1imaKZC0yQisHulFS0M1bmt5hRX5m0dmgEF0FmeZ3m6R7TBebpHtMep6esVikCztLsKz0tDoiMkwAXpgqnObIgE1hma+iUeaJkqUqylqx8KTeDKjgUWjBWdFJUnFt0F0FmeZXm6R7TBebpHtMenWi0aFQsGlEXAxb+HtOFxVmNWi5qjqxGYFa5GOsdFLf1shVuzJiC6s1yVlhGaYQgJVAHWpOAqKnGDYLM8wvN0j2mC83SPaY9fkaL0XMnNZ1kjWAMaFJq1C0BKM2DUvDEE5x5XPk0ZgMgzDsNIlJMWTcSJebpHtMF5uke0w/cguQ2QXUGLzdI9pgvN0j2mH7kFyDIGoMXm6R7TDki1TZbB0dlYYghjC7kBSDIGoenf4on/N/wDGORUUgiMhOoX6zLs68cg9exqxL7nsdbUatW1V1hpiKyxK2DTDZAhifYjebal5n/7F4+WEdxHpS/tE98bJwhO12c2nUqU7qKG5ehrIswzFnTxzqAHBS0tZLMNmtSirvwIwpDY5P2EbKvNVNpTLHNMtnWYZWKkiXfFRQgi8wBANIkdxHpS/tE98HcR6Uv7RPfCaFPst8qt0L5S6MsNuWYs8uQ6IhpUUCPrAVwwavqwhm26GsU1ppZ5t2ZrDcHNV5qqjuuzW8VUDEkDGgFYX3EelL+0T3wdxHpS/tE98GhT7Dyq3Qqdo2xNMaYWmXmmGYc6XjI7l4Zav14xCHJuw3r2snGgoBhh4E2fO7epcOVaA4gRL7iPSl/aJ74O4j0pf2ie+DQp9h5Vboc0hNl3JMuUSVloFBPAAAemgiDEruI9KX9onvg7iPSl/aJ74ujlirJmapnnLM0RYIldxHpS/tE98HcR6Uv7RPfDZl2Jpy6I6xJkvSOdxHpS/tE98KFkPSl/aJ74534hhYYmm4s0YeU6crpCTZscCPTHZhAFBuhzuY9KX9ovvhLWQ9KX9ovvjzmC/h9Uaqm3ex08Rj51IZbEVjEjRXjpfnCOGxHpS/tE98SdG2QiahvJgd0xSewGPXq0YWORGMnNO3qZH4Sh/G/6cv+6JXJu2WRrE1ntMwp4UPQBsbpR1oQCM1iTy50W0y1Xg8kC4go85FOFdzGtIz/eJ/lLP95lfqihRTirm2U5Rm2kaOdI0UykGe2KWhc3qO6JizmIN3Bg6qQd1IWyaL1l8TyoKqCoU0JSXqVapS9glBQGmyCRURme8T/KWf7zK/VB3if5Sz/eZX6ojSj2T5E+jQTrLopjIJtDUkSllpQYgIjSwQ+rvg3WNQGAJoSMIbs1h0ZLGxa3V6g3wACPB6ggKJV2hl0BwzFc8Yo+8T/KWf7zK/VB3if5Sz/eZX6oNKPYeRPo2lo0ho1pdml666lmeU8oKHwMoFVBquIoYrpkjRZM3+IYLMYtdAICkzEnMQQl41dBziaCoFKxnO8T/ACln+8yv1Qd4n+Us/wB5lfqg0o9h5E+jT20aLma29aG8L3Tepe//ACJaSXps9FBTrhExNG1LJa5sty00l0LBrs4Sw6VuYA6pMRtAjAiM33if5Sz/AHmV+qDvE/yln+8yv1QaUew8ifRqNGzNG2ee1oW0Oz+GIBBPjSrMK3LzYqKXiaDAYR57PxZiBmSe01i67xP8pZ/vMr9UHeJ/lLP95lfqhowivUSdWcuUUV3qgu9UXveJ/lLP95lfqg7xP8pZ/vMr9UNZCXl0UV3qgu9UXveJ/lLP95lfqg7xP8pZ/vMr9UFkF5dFFd6oCvVF73if5Sz/AHmV+qA6Cf5Sz/eZX6oLILy6LSCJ/etulK+1T3wRXsaLMk2jnt5ze0w3Dlo57ec3tMNxuXByXyEU3J7Ty2lp4GGrmED5yZBvSQ3qi5Iir0fRJ86WRix1qEZXCEQjqIZcusU30ZcEq1mWkEES7Po9nFQQB1190K2lyEYuWyIkEWHel+K+v3Qd6X4r6/dC6kex9GfRXwRYd6X4r6/dB3pfivr90GpHsNGfRXwRYd6X4r6/dB3pfivr90GpHsNGfRXwRItVkZKVpjwiPDJp8FbTTsyo0zp5ZE6zymp4ViD81cgf/MqO2LeKefMEy1LLIVdXtbWc2qMKKKUKgOa45jKLiGaWxMuEES9FeOl+cIiRL0V46X5whJ/Kyafzr3KT4QF/i/8ATT+6M5cjT8vR/FfUT+6M7SEpL4EPXl+ZIauQXIdpBSHsVZhq5Bch2kFILBmGrkFyJVksxmOEXM8Ytv8ADEzpS+1v0wraXI0VKXCM/cguRoP8MTOlL7W/TB/hiZ0pfa36YjNHsbJU6M/cguRoP8MTOlL7W/TFbpCwtKa61CaA1GVDEpxfAslOKu0QbkFyHaQUhrC5hq5Bch2kFILBmGrkcKQ9SOEQWIzGnpHIcpBGXKzo6iJNoO23lb2mGq8aQ5aee+O9t+WJhs7qdsa1wYHyBMVegZizNbOFDrJhoa1NxQFUHhiGIXdeyqTFpFNo+esyeZkpWEtpbCYxQqGZWF0ioxYAzKnyV3Qy4JS2Zc140iZpGVNexNLkjbmC5W9duhzdZr2YopJqMcMAYhmuFO2HZVodcAxA4RVUhmVh6VRQldmftOgLc6ywahpMtJdRMJYhZx25b3x4TU0N5wakUIEWHKnQlqm2ovJLCVMlpJmUmU2CZjuyiuDgqig/5nVFl3c9Oc1IGtszDaP79EU+O+zV5a6M7J0PpAC8VO1ZBZyuuxDLJWj0rSuuDi8GqQ+WEXHJywT5drmM0t9Wym88xgTe2LoQq5DpS9zlBWlKmsSu7JmO2T2Qd2vTFiP31QaD7I8qPRn15KWnUWcVXWGZem3r9AolzgA92bt7bJiKeTCOydC2oS01sudNQaq/L1wvtSzaupN8A3ZuJx3XsaRftbZmG0f36IO7ZmJvn1RHjsny10KmSpiWazrNa9NVAHOdWAAJrvx374j1hUyczUvMT1EwgVjRCOVWMlWWeTZU6dZy1nVQMZy45sAASSoypSoapyJzqBFsThh64ptOMRMs5Gw16muPNUGl5GG+/kK0Fd9QAbmmWPHfFj4Qr4R2sStEnwyedETHGJeifGy/KISfysmn86+xW8uV/ivqJ+cZ+5Gk5bL/ABP1E/OKG7DUV+WinEy/Nl7jNyC5D12C7FuUozDNyC5D12C7BlDMStBJ4dPT7DDXKCRbjNtLSlfVvJnSUCzSGDCXeSYFwCkzLy3gam8uQEIlkqQQaEZERJ74zvlGjPVoOb2NeHxcaSs0KXR1qWy2uXefWF11VHmEXaS6lGaYXA51ReGNaZxHtuh7Us1CjOUUWe8UmTszOJmFA801olLwe9hWnCHu+M75RoO+M75Ror8WXZf/AMhDojpYrXeS8JxNU1ZEw3UInzGmGaL2KmSZYANcAQKRP5TrWaPMHtaGO+M75RojznZzVjU8TFlKg4O7Ka+LjUjZIjXILkPXYLsaMpjzDNyC5D12C7BlDMM3ICkPXY4VgyhmNBHYKR2MZ0iRapNHmYr8ZjtLlU9eJ6ob1BJzWlAw2h19efVBaDtvh8ZvT5Iafd5e2LVexU7XHdQd13HHnjLDPgeqKvQEqqzWUoA86cQLy7N0hWrjhVlZqHpRYAYnjFOppbKS1Ia4TP3K1aXGFec9QRXhWpyhlcFYvFkElTVaHEbQFKccfbAsk4Uu7R3sBlSteENPu/dY6BnxiNyLocEjrFThzhhTqOQ644JDcQKtTnLu9gPGEUPpp6443DP974NwuhwyT83nUzHvy68o6ZGeIrUDnDtA4dcN+yAY4g5jD3wBdCzIbaxGBGTKez84HkEV5uBFcQag8McYbbcM/wB746Tn+zAF0ONKpXFcPnLj5McfRHDZiAcVJpU7QofJj6hCFNaGOcerqygDYg8p5RFnmm8lEUTKFlN+4b5TMVrdpQGuMT7MCyoSZYLIGorgjKtFOFfJSsU/KiSDIulAVqLzUqZS/KKM6jDLLPdFrIACqBiLooag4UFMeuJ3sS7ZR5bMaZqSRXnAD24eSJeipR10vm0OPOFfSIgYVPuyiZokeFl+UQkr5WTBrOvsM8sLMTaAariqjFgOOeOA64o+5DxXnXecufHPm9eUXPLL+Z+ov5xRxdQT04mPFSWtL3FmyHHFcGu89c+OeXXlA1jIrimBA567+GOI64RBFtmUZkLeyEXsV2aVo6mteGOPogexkXsU2aVo6mtejQ4+iEQQWYZkONYyL2KbIBNHXfwxxPUIDYzjimArz1y4DHE9WcNwQWYZl0OdxninNvc9cuGfO6s4BYzhimK3ueuXA44HqzhuCCzDMhxbGTTFMRXnr68cD1GBLGTdxTarSrqKU444emG4ILMMy6FpZCbuK7VaVZRSnSxw9OcC2QmmK4kjnru444DrhEEFmGZCxYzhimLXeeufE45deUHch4rzrvOXPjnzevKEQQWYZkLNkOOK4Nd5y58Rjl15QNYyK4pgQOeu/hjiOuERwwWZGZGn7gPST/zX3wRyCMW51rR6GbTz3HW3tMNLvNKbuyHLTz3pStT7TnDTHIcfLFi4KnyDcKnH8qRU2GaJ1od22TKDy1lnB6MRWYw6LXBdphSpruFuDnFXoWj66bUF2mTFrnRZbMqLhktNqnFid8MiVwWi7zSn/qONwqePZTCBjujtc4gUes1kLkgU4mvZErvQ9ectPT68INCnbbhdHtjKnRukH1odSFnzpE1fCudWBNIdHCspUaoy6qjUJRzXGkZ6lRxlZGyjRjKN2arvS3EeuA6HbHFcfL7opn0TaXsdklEsJgn1mks5CpSdgSswM0sEoBtVpdrFdadBWxZs4oXufxAS7MmVI1F2WDfmldWZlSMLwZVxxJivWkWrDQNUdEPXnLT09eeGUQZqFSQRiDT2YjqiNo2w2lbUrMswbZLzDMrLMgylVZYW9zxNxy3E1xifb/Gt1Hj5M4tpVHJ7lFelGCTRHbjnAFwoI4N2VPJ2UgrnTd+/2YvMpS6deZVql1s4QiY0srexwJIcYIFJNVqeyLlAAouioAAFOGERtLSmeS6rS8wwBOB3la9YBFeuF2C1CbLSYuCsK0pl1eg1ifQZ8EgLhQRK0T45M+cBESudN37/AGYmaJ8bL8ohJ/Kyafzr3I3LL+Z+ov5xRxe8sB/EfUX84pLsW0JLTiY8WnrS9xMEKuwXYszoz5WJhUtKkAZkgdsF2HrINtPOX2wOasSo3ZP7wP0k9fug7wP009fujnKzR1pnPJaRQCSdaKuRfmArRMDkVvg1w2ojaC0FOl2vXOBcY2skAiovupS/Qm+LtadGh4xh8qZ1/BpWJPeB+mnr90HeB+mnr90US6GtImUWWwdNXMdrwpailplzbwetA2rVluuQfCU5orEuzaFtHdUudMk3kJdipaUxll582YAbzYEKy4pXKgiPKqE+BSLLvC/TT1+6DvA/TT1+6M/o7kjaVkGVNAmASrNq7zgsjh705bxOIALUPBqRd8n9DvJtU9mkgIWm6txq8EJF1ahr9KDKlBSDyqgPA0SFaZBRipzHDthuJ+mB4Z/KPYIhXY3Rmmk2cmcLSaQmCFXYLsTnQmViY4YXdgKxOdBlZo4I5fHGCMVzrjNp578Kn2mGb1a4VoR+/REq1STffLC8ecOJwzzhGpPEc2vOXszz6odNWEad+Bkny5/v0RVaNleHtDMAH2VCjAasVKN84mpx3Upuxu9RUjm5VG0P2D1RWWSU3dU28BeeWhl7S0MtK4GpwcOzVB3MsMmtwSZNvVrhWhG/t7ICfLn+/RDyySbuIF6tNpcKcccPTAJFbvNxrSrDDy8Ii5Fn0Ny5pUm6aEU6oda1v0zh1xwSSac3HDnD18B1wkWbzTVqYlcxl6BxiHYlZkOd2TOk0JFtmdMkim+kJazniKXqHaGfbl15QoyTjzcDTnDP3dcFoheR1rW/TOHXDRNaned/5wo2ela0NCK4qfJTiBxgeznHEbJFdoY1ypQ4wK3oDzPkarQVO4Yn/wBQY8KYbsfRDxkkVywz21OfDHH0R1pJFcRgKnaHq4nqguiLPordMWVpstkQ0NQTXJhvQkYgMMCRiKwrRtpDyUcLdBUYbhTCgpuwwPCGtNzrt2SrKsydkbyi6vxmrXnBcAM60wixs9kuKiKAFVRQXlwUCgGefVnDX2Js7CceFMPL6ImaKPhkHWPzhnUmoxGVecP3XqiTomV4WWcMTXMV9I49RhJtZWTTTzLYi8r/AOY+ov5xSxoOVkgmeDVcQoxZRxzBOA64pe5jxXnXeeufbl15RmhWtFIivRbqSYzBDxsxxxXA3eeufVjl15QNZiK4rgQOeu/hjiOsQ2uVaDGYBDz2Yi9iuzStHU58KHH0R17MRexXZpWjqc+FDj6INcNBiu+E3pt2wd8JvTbthLWUiuK4CvPX1Y4nqEBspxxXAV565dufVnEasRtOfbFd8JvyjdsHfCb027YT3KeK829z1y7c+rOBbKTTFcRXnrl144Hqzg1Yhpz7YrvhN6bdsHfCb027YStlJpiuIqNtfXjgeowLZSbuK7Vaba7uOOHpg1Yhpz7Yy7EkkmpO+OQ8tmJu4rtVptrurnjhlvjhk0u1ZBea6Kuoxx4nqidYXQbGoIe7nOGK4mnPXPty68oO5jxXnXeeufbl15Qa4aDGYIeNmOOK4G7z1z6scuvKBrMRXFcCBz138McR1iDXDQZZQRK7gbin2ie+CIzo3aUuiNaec+Pxmphl74bbMYVp6q1xGGcPWjnt5x9phrLP2RqXBkfIXs8oqJApbJgJLnVAqcTqlqKoRltEBgczdPARbn0UinmASbUCAbs8UIUnxoxvsvC6oF4ZYVzwZExLc55ZeqtcsIXLUsaDEwkYZxL0Z41eFDCSdlcIq8khHe56cyu7MH88Y6dHTMNmnpHqxiHpy3WtbYplJONnRbj3UqC8xXIcDnG42rxUECrV6oegJmkBZ7VrL5nCzSmkhwSDNZJhreMtBUvdUy6bJXgwjNrvo2+LHsuRo6Zjs/7h74T3vmEYpuxxXszxiisemZqtVXtMySjsrXpTtNDNIvXXRUvhdZSlVGLEZUiPLtFvJtKubSrCWuqIlzSAxkyqkUk6s0cuefWopSDXYeJHs0x0fMw2aekerGA6PmY0XHyg+qsUliNudk1zWhGFreW9wURpSSAwmDYNEaaM65sVzwix+D+0z5kkm067W3ZV4TUmrQkGtBMlIK1rUKWAoMeJrvoPFj2dFcK50xHZvhKnM0A38K4b8MIcm4k7sT7Y5WNRhKzlGoazupoS11QOuYQgNPreqLIClB1RD0uF1MzWG6tDiMwfikfOvUoONIdsTu0pC4uuVUsODUFRDehPoOqczQCuNcq4b8MIm6KPhpflERaxK0T45Mud6oSfysmn86+w1yu/mPqL+cUsXfK3+Y+qv5xS0jzdTE5ZNHWlh8zuNzmopOdATQb6Y0iuslmaYusd3UvtKqTWoqkCgFKCu/LfEflVbVliUHUsjOA1K1oMaUGdeHki5s52Vwu1GCkUIHCgOFItddwpKf8A2/QVUN7EC7aEUkzJTBAc0YFgN7MDRWpwUj2RNss2+iMQVLKrXScRWhoYLYoMt6qWF1qqMzhkPLDWiTWTKJIY3F2hkcIR4q8M31J8fcmypRYgKKk7ok96p3Q/3L74VoYeGX0+yK7lDygtUubadWj6oSpyS21dRr5cvWggjEg7a0IpVQBnDUqmouSfGXqT+9U7of7l98d71Teh/uX3wwtvtYstsLFtbLmKsuoQuARLqSVQIwN40IBwzyiNbrZbZU5FvzCALNfJ1bKNbOZGvlZQLC7Tm0pUE4Yxb9w8eJP71Tuh/uX3xHnyGQ0YUPo/KIqaatV5Ku4Pg9WmrFJxa0TJcxW2agJKVDUEUrU1i65QeNHmj2mK6tTTV7h4yfBRaRtWqll7t6lMK0pUgVJxoBWpNMoi2XRVRWedYavsliyKGOQBG5aCvl4xI0jZTNllFYLUi9UEgjepoQccjjxgsk59Y0uZdvBQylQQCuRwJOIOfnCIjivg+F7+vdiPHsN955O5MdzBjeWnRatRnlXqhWjJxIdHa80typPEGjKTTfQivWDEubMCipIUVAqeLEAesxA5P+LY8Zs09RqxxBzYcCfZSBYpum5N9A8PvYsaQUjtIKRR5aDxi6u/uojscjsX+VIt0hq1DaevFvaYizbWimhdRTPHERItrAO2dSxFBnmTgDhxjNaWkupea0txLrzjSm4bjXMiO5UqOEVY5dGkqkmmX8q0oxIVgx4AjdEey2OjTJkzF3wB6Mvcg9p4knqiplSrRKvOtndyoOzVMRXaxvYGit2RcaL0hLtEtZspryuBQg5dRG4jIxNKpmW/JFalpv4eOyW26FyZhVrwOMeZ6c+EOfJtE6UsqWQkxlBJNaKfzhdt+EOckizTRKl1nCcSKtQat7gp5c4jWhuiVhqmzXr/ALPUhpWZQk3R6PbHTpV60w7Ms8TjHn/IrlnMtk15bygCFUqEqSamhzPk7Y0w0W8hZbmSRcAEwhVqKpjXjjT1QuentYfTq739C6GknxwUejOEDTLdJOrL1xmNI28zCJcsE3juptZcSOIiU1mJUqJJvBR8nvyxvdRhJVYJ2SHhQqON3KxfnSr1pgfyrXE4wrvpM6uyKuz2hZgDKKjHE4UjBab+ERpM+dJ7nRgjstb5BN04HLOLZOnFXZTBVZuyPQlGVc/3XLCDju/efljzGX8KT1C9zpuHjT+nOPTbLKmTBsoTUDMpTFmSudecpgVaDXJEsPUT3RHtlkLtJOYR7x66KwH+4g+iBrfKBoWAIrhjhiVPrUjyqYznKzkm9puTbSlAimlx1yJFajHfSJ+ipAly5KLW6lnlqK8Fm2kCvoEVSxXSNEcFt8TLFdKSjXwgp1V8nDOtYttDODNlkGoqMYzNi8V9eZ/UaNDydJ1q8NY/4mx8kTCq5ppi1MOqbi0/Ud5WfzH1V/OKKY6g4kDhWkXvKw+H+ov5xmbbZZj0KSnIAqebvNOlxjx8ISr42dOzsm7tLjmx6GSjToqTauzs5JTlGN0lDVK7icK040iZSKew2WY5UpLdgSKEXcc+J+aeyH9EaVE0vLddXPlkCZLJBK1xBBGYIoYPxKhUw8VKN3Fd+gYVwqtrZM5pMs51KAglVYveuhVvUIBG0SaZDtiVY7EkpbssECpOJJxOJzMZnljynaxzkVJSNelk1aoIqxBGG7AGK+y8vJrSZ8wykrK1NBeah1hYGvkpCJYmpQi4L4X9eW3bdX7/AKbjuNKM2m9z0GRMKsGGYib34m/N7I8u0Z8IM2ZOlo0pArMASC1ceHXHofeWY6O2oJZqshKreooXI1w6sd8W0MLjM7hL4dr35XtzyV1J0VG63/fJO78zOrshJ0643oP35YpLdbwoIFQ1QCMKgmlOrGo7YfsUghRflGrEUrcNdkHpcFPZDYXD4qsrzk4e/O33RFWVKDtHcuZel5h3jshNpRnYlhWg3DcK5RE0UwFZZUh1FSDTLdShI4dsZjlnyxexzURZQe8l+pcjeRTAZYRyJzxlWu8NHld7ff8ApwaFClGOf0NK6AdX74RW2axlZ0xiAwe6Qx5y0wuebvHlMYx/hSc1rZpePzz+mNnyZt72yQs5ZYFa1AYUG0VGJpXKNaoY2irOPzbcp/Xu/oItGfrx/oZ5QaJa0ossNdW8CxpU0G4enjwiRIVJCrLLNhShYsxxyx3ZGg6o7yh5LzrTLaU8vwdUOExQairDecMDFZyb0QlllzpSVFLRKvAkHaXXIaU3bMdSjhK9SjGFWVkt7Jd+rfZnnOnGTcVf6loLbLrS8K55GuNcct9D2Q7Kmq2Kmo9O+uOOY90Ny/HP9HJ/FOh6V8T6GV+KbGbH4VYai6qlf/I+Hlqzy2L25BDkdidRjaMSDbfGD6RvY8N8qx/8dNPzh+JIXbB4TyzG/C8HK7/pz+UfjWPV1+EefwvL/fRYylqs/wA2Z/zx5lyasPcd7VO5VgKq5BWuG0AAKNTCsenyBsT/ADX/AP2IwWj7EZpAINzAc2Yb5wwqi80VFca7ooqSyyujTTSdOzMpa+S3dltupMMtpt+YxZajEpzQKG6Q1Y3nK7kNInWZpciXLs7SHF1hfbZapZVUmgBJqfJEOxJTTAAFAEagoww8BufHtjc23m2rzljnYirNT2ZvpU4tLY8h+BiwTDbXYKSqgqWGVVZSR5aUPpj23TFZkmaqKxLi8uFKgBQc/ZGK+CWxLKeaErRnZjU1xZJdY9El5L5j/wBsbr8Ga3J5HokHXyhQgjAgg1GKbqRsZQOtfA82XuPzvmxlgAbbj0h/xdYjSSpa618BzZf93+ZEMlHmNls88aTlzauJAK3ts3fF05telTdGd5R2ItpB7wISdOYqRTFWalR/7j0PRtiea1yWtTQtvyF0bq72EUHLXQM+VabE7qAHmLLUVapa9Xeowxic22UhQ+LN9iw0fo9JMtZa4ha0LUJxJOJp1x6RyUmXpaE7wv8AXnxlLXoGfLR5jILqKzNi2Sgk/F4CNTyP8VL81f68+FuNY7yg/lm8w/iWMzZMpf0K/wBa1RpuUH8s3mH8SxmbJlL+hX+taokBqxeK+vM/qNGj5P8AjE+kf8TRnLF4r68z+o0aLk+fCJ9I+P13i+h/N7GTFfy+4rlkfCt9GP7okaLHg2+jX8QiBy4nUnMKf/WP7osdEjwT+Yn4o4/4dDLXxD7a/U6GMd40l7/oVnIkbMnzj/zRjNKaIUW+ZaVeYsy8MiLpAAWhFMQQMo2nIbKT5x/5ozuk5TPaHVa1LGpus1BsitFBxxFI6dZKUbS4sZKTyttdmW5ZWEWky3JIe9KlAjmi+6ja3lhfrSvCN1ye5BWeXZZdnmypU2ZNVy83bF4hmZLyg43QwA82KHlVZFlrYwqkAzpJqRNBJM2VmZmBPkj02yc+y/Rt7BHOq2pxjCCsuvubYPOnKXP+D55lcnJkjSMqzqTOZWlOSq02aipoTkKjtj6VszFVQFWqqhThvN0CPMrJY177a3G+VuZ4XRqmy41j1aZ8bzpftWNlJ3gm/UpqK0mkeRafkMk91dSCXlEYZ01QNDvxjV0NLPgcxuPycz5sVXwh/wAwvl/ukxYCWtJGAzH9N/8AMixiLgwPwn2SfMnKJF+oBrdYruWlcqxTfCTKLGzzAKqkiWjGuT1JIjcaalVtd1RiwRQOtiqj4zbzFTy65MWkWOY5VQsvwjYtzVrWmznGedGMqkaj5jf/ANLYyai49lXyX0TLlyg4qTNSWWvUIFAThhhzj6o9C5HtszRhQaunpLRneS+g582yWeYiC60tCOdwpuWNDyRUg2hTgVKKfKrOp9Yi1pP7C7o1k/JvqfheMGvPtX/dD8dojeT8m+p+F4wa8+1f90Px2iJIFS/HP9HJ/FOh2X8T6GV+KbDUvxz/AEcn8U6ONOu3PoZf4psc38Wi5YVpfT+5pwbtVTNRBEfukfsQRhys1XGbYfC/6jbvmuY7yv8A+nP5R+NYm6f0eZXhagoGrTftBh5Mzxio0zpBbRZTZ5YIc5FqBcCG3EnIcI9VVkpJWPPYeEot3L6T4uf5H/54z/JLmS/pD7UiUmn5YSaLr7QemA363PH5wit0PahZwquCSr1N3KhKHfThGavu9i6KeRIjTP8Arf8Ap/8A8I19t5tr85Yxrv8A/Ii1/wD1kFafGr4LdlTZO/hF/atOSytoFH2ytMB69qOfiISctkdGlJJL9+pF+DLxj+X+yXG8l5L5j/2x57yPtIssxtZU3gCLuOBVBjWnAxp05TyqLszOawyXfd+dHQMphgf43Om0OH+VxIjSyn8K+18WXvX53+ZGdVfDLPqQhemB2sLno3HfFxL0mmsY3p2ITfwvfO64HyC4K3kYoNoNcfBP175XAmI3wqSwH0ZQU/jE3eSJXJ3wTiax2WR1GAZqgy8wxApgd8R+W8ruprGZZA1E9Zr3kC7K0rduk1PUaDrhHyOuDXcoJI7ltOyPEztx6DQnkf4qX5q/158Q9KaSSZJmy1LXnlzFFZSAVZSBUhiQMcwINCaSSzhZbhiygA3QCMJs18KkbmEEQkybyg/lm8w/iWMzZMpf0K/1rVFvpHSqTZWrUMGYXRUClSy50JwihlWkK10g1RbhpxWbPYkdVHHrhxRVi8V9eZ/UaNHyf8Yn0j/iaMrZ7UFlkUPOc9rs3sMbjkxoxiEmlhdNXAGe0zEV9B9UXUpJJ36M2Ig5ONuzP/CFMpaW+jX+6L/RPiX8xPxGI3Ljks9ofWy3UG5dYPXdWhBAPExEsOnpaSmUq9SqjADca8YzUaag5vuxfWk5ZfpcVyEyk+Vv+eK6x/zk39/HlQ/yfty2UokwElCa3aEYiYcKkdIeuIUi0BZxnGt171AM8HTPdu4xZV3iVJOzGvhD8XYPpZH9STG4snPsv0bewRhOVL90pZhLw1Lyma9hUK8tjdpXHZOdI01n0/LDSDR9lCDgvDdtRgxEW2rGyi0ou/72M9Zf+ojyn2So9OmfG86X7Vjy6RMAtIn/ABLxFPjVuy92W4742z8qJOOzMzTcu4j50a6StCKEqbzZk/hD/mF8v90mLG/hI2t43r8m/wDmRWcqJndM0vLqAm0b2BpelHClcdk+qJffJKSdqbskVx+Y4w2uJh2VorNIY2+XjXbkcD8eXwYxdcv5IGjbZsjxMzceEVE9dZatapN2WZLG9iaBkOAqQcjmRE/lTaltFktElCQ0yWyrelqBVsBUhiQPIDCS5LIvYf8Ag8lA6NseyPEruPXCOTQ8JbPpD/Umw1yUtS2exyJDklpaBWuy1IqK5EsCR5QINGTxIacz1InMWW6Blfc7QJFDtDAVgXLCXBrZ+TfU/C8YNefav+6H47RGlm8oZRDYPjd3LuVh0uuMvaH1bzK5TZwmrTct6caHr2h64YUdl+Of6OT+KdELSD0Mv6CX+KbDqWtdazY0KSxu3GYePzhD9g0G9tZSjKiokuW16taguxKgYZMMyIrrU9SGUaEsruWOtEEan/C0ri0EU+LEt1j/2Q==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pic>
        <p:nvPicPr>
          <p:cNvPr id="40966" name="Picture 11" descr="http://i1.ytimg.com/vi/fo1v7q7R1rE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88" y="1651473"/>
            <a:ext cx="5471287" cy="513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7" descr="http://img.estadao.com.br/fotos/07/E7/FA/07E7FA475DBE4420B719D769DFC013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405" y="1651473"/>
            <a:ext cx="4804127" cy="513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057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66929" y="313373"/>
            <a:ext cx="11448288" cy="122396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pt-B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Chuva Ácida: </a:t>
            </a:r>
            <a:r>
              <a:rPr lang="pt-BR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precipitação ácida ocorre quando a concentração de dióxido de enxofre (SO</a:t>
            </a:r>
            <a:r>
              <a:rPr lang="pt-BR" sz="27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 óxidos de azoto (NO, NO</a:t>
            </a:r>
            <a:r>
              <a:rPr lang="pt-BR" sz="27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pt-BR" sz="27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7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é suficiente para reagir com as gotas de água suspensas no ar (as nuvens).</a:t>
            </a:r>
          </a:p>
        </p:txBody>
      </p:sp>
      <p:pic>
        <p:nvPicPr>
          <p:cNvPr id="41987" name="Picture 5" descr="http://wmnett.com.br/quimica/wp-content/uploads/2011/11/image5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47" y="1865377"/>
            <a:ext cx="6192033" cy="458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9" descr="http://storgravato.alojamentogratuito.com/web_11p/ImpactosAmbientais/Imagens/i.chuvas_acid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04" y="1623882"/>
            <a:ext cx="5069213" cy="506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666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tmosfera imagens de stock, fotos de Atmosfera | Baixar no Depositphotos">
            <a:extLst>
              <a:ext uri="{FF2B5EF4-FFF2-40B4-BE49-F238E27FC236}">
                <a16:creationId xmlns:a16="http://schemas.microsoft.com/office/drawing/2014/main" id="{492BBCDC-3718-4C2A-B29B-7387FF0F9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85" y="179407"/>
            <a:ext cx="9548275" cy="649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2B99F65-4508-43F5-AF98-2C9948AD1178}"/>
              </a:ext>
            </a:extLst>
          </p:cNvPr>
          <p:cNvSpPr txBox="1"/>
          <p:nvPr/>
        </p:nvSpPr>
        <p:spPr>
          <a:xfrm>
            <a:off x="1808773" y="343275"/>
            <a:ext cx="4373218" cy="101566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Mudanças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5AB65E-3882-4748-92CB-6703BB4D4395}"/>
              </a:ext>
            </a:extLst>
          </p:cNvPr>
          <p:cNvSpPr txBox="1"/>
          <p:nvPr/>
        </p:nvSpPr>
        <p:spPr>
          <a:xfrm>
            <a:off x="5758822" y="388430"/>
            <a:ext cx="4094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Climáticas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64FA51D-C1AB-4E28-88BF-C1A46DB395E2}"/>
              </a:ext>
            </a:extLst>
          </p:cNvPr>
          <p:cNvSpPr txBox="1"/>
          <p:nvPr/>
        </p:nvSpPr>
        <p:spPr>
          <a:xfrm>
            <a:off x="3172178" y="1905505"/>
            <a:ext cx="554350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Efeito Estufa</a:t>
            </a:r>
          </a:p>
          <a:p>
            <a:pPr marL="285750" indent="-285750">
              <a:buFontTx/>
              <a:buChar char="-"/>
            </a:pPr>
            <a:r>
              <a:rPr lang="pt-B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Ilhas de Calor</a:t>
            </a:r>
          </a:p>
          <a:p>
            <a:pPr marL="285750" indent="-285750">
              <a:buFontTx/>
              <a:buChar char="-"/>
            </a:pPr>
            <a:r>
              <a:rPr lang="pt-B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Inversão Térmica</a:t>
            </a:r>
          </a:p>
          <a:p>
            <a:r>
              <a:rPr lang="pt-B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Chuva Ácida</a:t>
            </a:r>
          </a:p>
        </p:txBody>
      </p:sp>
    </p:spTree>
    <p:extLst>
      <p:ext uri="{BB962C8B-B14F-4D97-AF65-F5344CB8AC3E}">
        <p14:creationId xmlns:p14="http://schemas.microsoft.com/office/powerpoint/2010/main" val="13800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2DC4BCE-0F7B-4633-9503-DE904A457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179" y="278900"/>
            <a:ext cx="2953219" cy="63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2761B78-C9BB-45E3-B00D-6EFB5C284648}"/>
              </a:ext>
            </a:extLst>
          </p:cNvPr>
          <p:cNvSpPr txBox="1"/>
          <p:nvPr/>
        </p:nvSpPr>
        <p:spPr>
          <a:xfrm>
            <a:off x="940905" y="278900"/>
            <a:ext cx="7093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camadas da atmosfera</a:t>
            </a:r>
          </a:p>
        </p:txBody>
      </p:sp>
      <p:pic>
        <p:nvPicPr>
          <p:cNvPr id="5122" name="Picture 2" descr="capas de la atmosfera">
            <a:extLst>
              <a:ext uri="{FF2B5EF4-FFF2-40B4-BE49-F238E27FC236}">
                <a16:creationId xmlns:a16="http://schemas.microsoft.com/office/drawing/2014/main" id="{17229CBB-C35D-432F-A8C5-DA2044F88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1458751"/>
            <a:ext cx="6594973" cy="394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ta: da Esquerda para a Direita e para Cima 3">
            <a:extLst>
              <a:ext uri="{FF2B5EF4-FFF2-40B4-BE49-F238E27FC236}">
                <a16:creationId xmlns:a16="http://schemas.microsoft.com/office/drawing/2014/main" id="{1AE1E6C0-E469-405D-994C-9A6486D76681}"/>
              </a:ext>
            </a:extLst>
          </p:cNvPr>
          <p:cNvSpPr/>
          <p:nvPr/>
        </p:nvSpPr>
        <p:spPr>
          <a:xfrm flipV="1">
            <a:off x="7308801" y="4388720"/>
            <a:ext cx="1216152" cy="1760287"/>
          </a:xfrm>
          <a:prstGeom prst="leftRightUp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6EFE5D0-65F5-4E2C-BFB6-989E15F4D41B}"/>
              </a:ext>
            </a:extLst>
          </p:cNvPr>
          <p:cNvSpPr txBox="1"/>
          <p:nvPr/>
        </p:nvSpPr>
        <p:spPr>
          <a:xfrm>
            <a:off x="325371" y="6055880"/>
            <a:ext cx="8135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troposfera ocorrem os fenômenos meteorológicos.</a:t>
            </a:r>
          </a:p>
        </p:txBody>
      </p:sp>
    </p:spTree>
    <p:extLst>
      <p:ext uri="{BB962C8B-B14F-4D97-AF65-F5344CB8AC3E}">
        <p14:creationId xmlns:p14="http://schemas.microsoft.com/office/powerpoint/2010/main" val="2208016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 Atmosfera terrestre - composição, camadas e gases">
            <a:extLst>
              <a:ext uri="{FF2B5EF4-FFF2-40B4-BE49-F238E27FC236}">
                <a16:creationId xmlns:a16="http://schemas.microsoft.com/office/drawing/2014/main" id="{16EFF03C-F53F-4013-9F11-31A6C1AB1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02" y="885307"/>
            <a:ext cx="5388407" cy="411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tmosfera Terrestre - Geografia Total™">
            <a:extLst>
              <a:ext uri="{FF2B5EF4-FFF2-40B4-BE49-F238E27FC236}">
                <a16:creationId xmlns:a16="http://schemas.microsoft.com/office/drawing/2014/main" id="{137A66D9-8E6E-42B5-866B-A14AE6057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22" y="885307"/>
            <a:ext cx="4743064" cy="338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5017DA4-BF2D-4527-8A05-13DCDF486289}"/>
              </a:ext>
            </a:extLst>
          </p:cNvPr>
          <p:cNvSpPr txBox="1"/>
          <p:nvPr/>
        </p:nvSpPr>
        <p:spPr>
          <a:xfrm>
            <a:off x="2119496" y="20669"/>
            <a:ext cx="7588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Composição da atmosfera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827FDDB-A9E2-44A2-BFB8-531CAD74B5BE}"/>
              </a:ext>
            </a:extLst>
          </p:cNvPr>
          <p:cNvSpPr txBox="1"/>
          <p:nvPr/>
        </p:nvSpPr>
        <p:spPr>
          <a:xfrm>
            <a:off x="460851" y="5283059"/>
            <a:ext cx="3617844" cy="1200329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Gases de  efeito estufa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3E2030-E779-42CD-AC90-793BF818CD20}"/>
              </a:ext>
            </a:extLst>
          </p:cNvPr>
          <p:cNvSpPr txBox="1"/>
          <p:nvPr/>
        </p:nvSpPr>
        <p:spPr>
          <a:xfrm>
            <a:off x="7381660" y="4372255"/>
            <a:ext cx="409472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dióxido de carbono (CO</a:t>
            </a: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metano (CH</a:t>
            </a: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ozônio (O</a:t>
            </a: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CFCs; </a:t>
            </a:r>
          </a:p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vapor de água;</a:t>
            </a:r>
          </a:p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outros.</a:t>
            </a:r>
          </a:p>
        </p:txBody>
      </p:sp>
      <p:sp>
        <p:nvSpPr>
          <p:cNvPr id="5" name="Seta: para a Direita Listrada 4">
            <a:extLst>
              <a:ext uri="{FF2B5EF4-FFF2-40B4-BE49-F238E27FC236}">
                <a16:creationId xmlns:a16="http://schemas.microsoft.com/office/drawing/2014/main" id="{FD0538F4-ED31-48CB-9E25-7958ADC3B59F}"/>
              </a:ext>
            </a:extLst>
          </p:cNvPr>
          <p:cNvSpPr/>
          <p:nvPr/>
        </p:nvSpPr>
        <p:spPr>
          <a:xfrm>
            <a:off x="4346221" y="5560284"/>
            <a:ext cx="2889465" cy="484632"/>
          </a:xfrm>
          <a:prstGeom prst="striped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aio 3">
            <a:extLst>
              <a:ext uri="{FF2B5EF4-FFF2-40B4-BE49-F238E27FC236}">
                <a16:creationId xmlns:a16="http://schemas.microsoft.com/office/drawing/2014/main" id="{5E39E0AB-C19A-44BD-A16E-155A9244FD09}"/>
              </a:ext>
            </a:extLst>
          </p:cNvPr>
          <p:cNvSpPr/>
          <p:nvPr/>
        </p:nvSpPr>
        <p:spPr>
          <a:xfrm flipH="1">
            <a:off x="11262559" y="4380511"/>
            <a:ext cx="258369" cy="221091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aio 10">
            <a:extLst>
              <a:ext uri="{FF2B5EF4-FFF2-40B4-BE49-F238E27FC236}">
                <a16:creationId xmlns:a16="http://schemas.microsoft.com/office/drawing/2014/main" id="{91401D77-296F-457C-9663-8CC255720B96}"/>
              </a:ext>
            </a:extLst>
          </p:cNvPr>
          <p:cNvSpPr/>
          <p:nvPr/>
        </p:nvSpPr>
        <p:spPr>
          <a:xfrm flipH="1">
            <a:off x="9510734" y="4741415"/>
            <a:ext cx="258369" cy="221091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aio 11">
            <a:extLst>
              <a:ext uri="{FF2B5EF4-FFF2-40B4-BE49-F238E27FC236}">
                <a16:creationId xmlns:a16="http://schemas.microsoft.com/office/drawing/2014/main" id="{BC80F282-23C4-4964-8D7B-C35CD48B75A5}"/>
              </a:ext>
            </a:extLst>
          </p:cNvPr>
          <p:cNvSpPr/>
          <p:nvPr/>
        </p:nvSpPr>
        <p:spPr>
          <a:xfrm flipH="1">
            <a:off x="9195920" y="5155731"/>
            <a:ext cx="258369" cy="221091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aio 12">
            <a:extLst>
              <a:ext uri="{FF2B5EF4-FFF2-40B4-BE49-F238E27FC236}">
                <a16:creationId xmlns:a16="http://schemas.microsoft.com/office/drawing/2014/main" id="{B1902B94-2538-4D24-93D2-0B5DA50C986A}"/>
              </a:ext>
            </a:extLst>
          </p:cNvPr>
          <p:cNvSpPr/>
          <p:nvPr/>
        </p:nvSpPr>
        <p:spPr>
          <a:xfrm flipH="1">
            <a:off x="9625590" y="5883224"/>
            <a:ext cx="258369" cy="221091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aio 13">
            <a:extLst>
              <a:ext uri="{FF2B5EF4-FFF2-40B4-BE49-F238E27FC236}">
                <a16:creationId xmlns:a16="http://schemas.microsoft.com/office/drawing/2014/main" id="{A0A4B071-679A-4D56-9573-BF81600436DF}"/>
              </a:ext>
            </a:extLst>
          </p:cNvPr>
          <p:cNvSpPr/>
          <p:nvPr/>
        </p:nvSpPr>
        <p:spPr>
          <a:xfrm flipH="1">
            <a:off x="8366876" y="5471183"/>
            <a:ext cx="258369" cy="221091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025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2F1A597-8D21-4B22-8CCC-3DA529FBF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42" y="159026"/>
            <a:ext cx="9978887" cy="487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7D68957-7258-4A38-8A0B-5C80653F5502}"/>
              </a:ext>
            </a:extLst>
          </p:cNvPr>
          <p:cNvSpPr txBox="1"/>
          <p:nvPr/>
        </p:nvSpPr>
        <p:spPr>
          <a:xfrm>
            <a:off x="5638800" y="296848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4401512-9339-4E5D-836B-116AF26E2062}"/>
              </a:ext>
            </a:extLst>
          </p:cNvPr>
          <p:cNvSpPr txBox="1"/>
          <p:nvPr/>
        </p:nvSpPr>
        <p:spPr>
          <a:xfrm>
            <a:off x="1106556" y="5196007"/>
            <a:ext cx="997888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Fenômeno natural:</a:t>
            </a:r>
          </a:p>
          <a:p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GEEs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retém o calor;</a:t>
            </a:r>
          </a:p>
          <a:p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mantém o equilíbrio da Troposfera em torno de 14°C.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0050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2B98B90-F0C2-4AF5-B166-544C791B4770}"/>
              </a:ext>
            </a:extLst>
          </p:cNvPr>
          <p:cNvSpPr txBox="1"/>
          <p:nvPr/>
        </p:nvSpPr>
        <p:spPr>
          <a:xfrm>
            <a:off x="5240132" y="3509368"/>
            <a:ext cx="674646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Dióxido de Carbono (49%)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Metano (18%)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Clorofluorcarbonetos - CFC (14%)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Óxido Nitroso (6%)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outros gases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13%)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43E8A63-EE7A-42EC-B9D3-6673A1D25F75}"/>
              </a:ext>
            </a:extLst>
          </p:cNvPr>
          <p:cNvSpPr txBox="1"/>
          <p:nvPr/>
        </p:nvSpPr>
        <p:spPr>
          <a:xfrm>
            <a:off x="4842566" y="102860"/>
            <a:ext cx="7256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Após a Revolução Industrial, e especialmente nos últimos cem anos, vem ocorrendo forte </a:t>
            </a:r>
            <a:r>
              <a:rPr lang="pt-BR" sz="3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progressão do índice de incidência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de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GEEs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 no sequestro e absorção de carbono na atmosfera 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3F75E2F-617A-4B4A-B009-2F4C8082BC75}"/>
              </a:ext>
            </a:extLst>
          </p:cNvPr>
          <p:cNvSpPr txBox="1"/>
          <p:nvPr/>
        </p:nvSpPr>
        <p:spPr>
          <a:xfrm>
            <a:off x="5147366" y="5756137"/>
            <a:ext cx="6839226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t-BR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Dentre eles, pode-se dizer que o metano é 20 vezes mais nocivo que o dióxido de carbono. 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52" name="Picture 8">
            <a:extLst>
              <a:ext uri="{FF2B5EF4-FFF2-40B4-BE49-F238E27FC236}">
                <a16:creationId xmlns:a16="http://schemas.microsoft.com/office/drawing/2014/main" id="{7BF9FAF7-1412-4A9B-9FD4-3F0512D6C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8" y="3464524"/>
            <a:ext cx="4745039" cy="31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95BABA14-4385-4BCC-8C94-686D86A12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7" y="228572"/>
            <a:ext cx="4745039" cy="310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714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BFE34C5-1C1C-4FA9-8C01-52869AB4C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97" y="168596"/>
            <a:ext cx="6148181" cy="408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5E02509-BB86-4506-BCBC-0CAEF1A27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97" y="4390520"/>
            <a:ext cx="6148181" cy="237839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0CF9B10-E92A-4872-A7A8-417F1BFD8ACD}"/>
              </a:ext>
            </a:extLst>
          </p:cNvPr>
          <p:cNvSpPr txBox="1"/>
          <p:nvPr/>
        </p:nvSpPr>
        <p:spPr>
          <a:xfrm>
            <a:off x="6666988" y="371059"/>
            <a:ext cx="5261113" cy="15696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produção de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GEEs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intensifica o efeito estufa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6BF18CF-D600-4210-9789-8E483F1B6A6B}"/>
              </a:ext>
            </a:extLst>
          </p:cNvPr>
          <p:cNvSpPr txBox="1"/>
          <p:nvPr/>
        </p:nvSpPr>
        <p:spPr>
          <a:xfrm>
            <a:off x="7216381" y="2927564"/>
            <a:ext cx="4162329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Aquecimento global</a:t>
            </a:r>
          </a:p>
        </p:txBody>
      </p:sp>
      <p:sp>
        <p:nvSpPr>
          <p:cNvPr id="8" name="Seta: para Cima 7">
            <a:extLst>
              <a:ext uri="{FF2B5EF4-FFF2-40B4-BE49-F238E27FC236}">
                <a16:creationId xmlns:a16="http://schemas.microsoft.com/office/drawing/2014/main" id="{F17528E9-E5BC-4CD1-A2C5-39E4EB251C25}"/>
              </a:ext>
            </a:extLst>
          </p:cNvPr>
          <p:cNvSpPr/>
          <p:nvPr/>
        </p:nvSpPr>
        <p:spPr>
          <a:xfrm flipV="1">
            <a:off x="8776631" y="1656522"/>
            <a:ext cx="622852" cy="1172818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67E8313C-1CD4-44DC-A8B5-08F3655B9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381" y="4390520"/>
            <a:ext cx="4162329" cy="237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465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9DE80F1-3FB4-4987-B06F-A9C5405AA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70" y="390267"/>
            <a:ext cx="4425122" cy="353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9561EA13-807C-42ED-A67C-98F45BC93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" y="350511"/>
            <a:ext cx="7142922" cy="401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D05A528-D871-4235-8980-551AE68C8177}"/>
              </a:ext>
            </a:extLst>
          </p:cNvPr>
          <p:cNvSpPr txBox="1"/>
          <p:nvPr/>
        </p:nvSpPr>
        <p:spPr>
          <a:xfrm>
            <a:off x="5771873" y="6211669"/>
            <a:ext cx="56321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Imagem:</a:t>
            </a:r>
            <a:r>
              <a:rPr lang="pt-BR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UCI/ Museu de História Natural da Dinamarca (esquerda, de 1932) e Hans </a:t>
            </a:r>
            <a:r>
              <a:rPr lang="pt-BR" sz="12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Henrik</a:t>
            </a:r>
            <a:r>
              <a:rPr lang="pt-BR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Tholstrup</a:t>
            </a:r>
            <a:r>
              <a:rPr lang="pt-BR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(direita, de 2013)- fotografias da geleira de </a:t>
            </a:r>
            <a:r>
              <a:rPr lang="pt-BR" sz="12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Mogens</a:t>
            </a:r>
            <a:r>
              <a:rPr lang="pt-BR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Norte, na Groenlândia</a:t>
            </a:r>
            <a:endParaRPr lang="pt-B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4" descr="Fotos comparam extensão de geleira na groenlândia">
            <a:extLst>
              <a:ext uri="{FF2B5EF4-FFF2-40B4-BE49-F238E27FC236}">
                <a16:creationId xmlns:a16="http://schemas.microsoft.com/office/drawing/2014/main" id="{ACB7CE81-DFCB-4AE6-BFC6-97C3C7B2E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9" y="4071980"/>
            <a:ext cx="5632174" cy="278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B2E76A60-96E8-4B7B-91D2-53853CE7D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07" y="4072989"/>
            <a:ext cx="5562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770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E1707A9-0CFE-44E8-947A-606CB6775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56" y="154106"/>
            <a:ext cx="8632504" cy="65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400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222</Words>
  <Application>Microsoft Office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Bradley Hand ITC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Ilha de Calor:</vt:lpstr>
      <vt:lpstr>Inversão Térmica: geralmente no inverno, o ar mais próximo da superfície tende a permanecer mais frio e, sendo mais pesado, permanece estacionado, bloqueando o ar mais quente que se localiza acima.</vt:lpstr>
      <vt:lpstr>Chuva Ácida: A precipitação ácida ocorre quando a concentração de dióxido de enxofre (SO2) e óxidos de azoto (NO, NO2 , N2O5) é suficiente para reagir com as gotas de água suspensas no ar (as nuvens).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Dell</dc:creator>
  <cp:lastModifiedBy>Evandro</cp:lastModifiedBy>
  <cp:revision>158</cp:revision>
  <dcterms:created xsi:type="dcterms:W3CDTF">2018-04-18T19:11:24Z</dcterms:created>
  <dcterms:modified xsi:type="dcterms:W3CDTF">2023-05-31T18:28:08Z</dcterms:modified>
</cp:coreProperties>
</file>